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9" r:id="rId1"/>
  </p:sldMasterIdLst>
  <p:notesMasterIdLst>
    <p:notesMasterId r:id="rId12"/>
  </p:notesMasterIdLst>
  <p:handoutMasterIdLst>
    <p:handoutMasterId r:id="rId13"/>
  </p:handoutMasterIdLst>
  <p:sldIdLst>
    <p:sldId id="658" r:id="rId2"/>
    <p:sldId id="666" r:id="rId3"/>
    <p:sldId id="667" r:id="rId4"/>
    <p:sldId id="673" r:id="rId5"/>
    <p:sldId id="680" r:id="rId6"/>
    <p:sldId id="674" r:id="rId7"/>
    <p:sldId id="675" r:id="rId8"/>
    <p:sldId id="676" r:id="rId9"/>
    <p:sldId id="677" r:id="rId10"/>
    <p:sldId id="679" r:id="rId11"/>
  </p:sldIdLst>
  <p:sldSz cx="9906000" cy="6858000" type="A4"/>
  <p:notesSz cx="6735763" cy="9866313"/>
  <p:defaultTextStyle>
    <a:defPPr>
      <a:defRPr lang="ja-JP"/>
    </a:defPPr>
    <a:lvl1pPr algn="l" rtl="0" eaLnBrk="0" fontAlgn="base" hangingPunct="0">
      <a:spcBef>
        <a:spcPct val="0"/>
      </a:spcBef>
      <a:spcAft>
        <a:spcPct val="0"/>
      </a:spcAft>
      <a:defRPr sz="1600" b="1" kern="1200">
        <a:solidFill>
          <a:srgbClr val="000099"/>
        </a:solidFill>
        <a:latin typeface="Times New Roman" panose="02020603050405020304" pitchFamily="18" charset="0"/>
        <a:ea typeface="HG丸ｺﾞｼｯｸM-PRO" panose="020F0600000000000000" pitchFamily="50" charset="-128"/>
        <a:cs typeface="+mn-cs"/>
      </a:defRPr>
    </a:lvl1pPr>
    <a:lvl2pPr marL="457200" algn="l" rtl="0" eaLnBrk="0" fontAlgn="base" hangingPunct="0">
      <a:spcBef>
        <a:spcPct val="0"/>
      </a:spcBef>
      <a:spcAft>
        <a:spcPct val="0"/>
      </a:spcAft>
      <a:defRPr sz="1600" b="1" kern="1200">
        <a:solidFill>
          <a:srgbClr val="000099"/>
        </a:solidFill>
        <a:latin typeface="Times New Roman" panose="02020603050405020304" pitchFamily="18" charset="0"/>
        <a:ea typeface="HG丸ｺﾞｼｯｸM-PRO" panose="020F0600000000000000" pitchFamily="50" charset="-128"/>
        <a:cs typeface="+mn-cs"/>
      </a:defRPr>
    </a:lvl2pPr>
    <a:lvl3pPr marL="914400" algn="l" rtl="0" eaLnBrk="0" fontAlgn="base" hangingPunct="0">
      <a:spcBef>
        <a:spcPct val="0"/>
      </a:spcBef>
      <a:spcAft>
        <a:spcPct val="0"/>
      </a:spcAft>
      <a:defRPr sz="1600" b="1" kern="1200">
        <a:solidFill>
          <a:srgbClr val="000099"/>
        </a:solidFill>
        <a:latin typeface="Times New Roman" panose="02020603050405020304" pitchFamily="18" charset="0"/>
        <a:ea typeface="HG丸ｺﾞｼｯｸM-PRO" panose="020F0600000000000000" pitchFamily="50" charset="-128"/>
        <a:cs typeface="+mn-cs"/>
      </a:defRPr>
    </a:lvl3pPr>
    <a:lvl4pPr marL="1371600" algn="l" rtl="0" eaLnBrk="0" fontAlgn="base" hangingPunct="0">
      <a:spcBef>
        <a:spcPct val="0"/>
      </a:spcBef>
      <a:spcAft>
        <a:spcPct val="0"/>
      </a:spcAft>
      <a:defRPr sz="1600" b="1" kern="1200">
        <a:solidFill>
          <a:srgbClr val="000099"/>
        </a:solidFill>
        <a:latin typeface="Times New Roman" panose="02020603050405020304" pitchFamily="18" charset="0"/>
        <a:ea typeface="HG丸ｺﾞｼｯｸM-PRO" panose="020F0600000000000000" pitchFamily="50" charset="-128"/>
        <a:cs typeface="+mn-cs"/>
      </a:defRPr>
    </a:lvl4pPr>
    <a:lvl5pPr marL="1828800" algn="l" rtl="0" eaLnBrk="0" fontAlgn="base" hangingPunct="0">
      <a:spcBef>
        <a:spcPct val="0"/>
      </a:spcBef>
      <a:spcAft>
        <a:spcPct val="0"/>
      </a:spcAft>
      <a:defRPr sz="1600" b="1" kern="1200">
        <a:solidFill>
          <a:srgbClr val="000099"/>
        </a:solidFill>
        <a:latin typeface="Times New Roman" panose="02020603050405020304" pitchFamily="18" charset="0"/>
        <a:ea typeface="HG丸ｺﾞｼｯｸM-PRO" panose="020F0600000000000000" pitchFamily="50" charset="-128"/>
        <a:cs typeface="+mn-cs"/>
      </a:defRPr>
    </a:lvl5pPr>
    <a:lvl6pPr marL="2286000" algn="l" defTabSz="914400" rtl="0" eaLnBrk="1" latinLnBrk="0" hangingPunct="1">
      <a:defRPr sz="1600" b="1" kern="1200">
        <a:solidFill>
          <a:srgbClr val="000099"/>
        </a:solidFill>
        <a:latin typeface="Times New Roman" panose="02020603050405020304" pitchFamily="18" charset="0"/>
        <a:ea typeface="HG丸ｺﾞｼｯｸM-PRO" panose="020F0600000000000000" pitchFamily="50" charset="-128"/>
        <a:cs typeface="+mn-cs"/>
      </a:defRPr>
    </a:lvl6pPr>
    <a:lvl7pPr marL="2743200" algn="l" defTabSz="914400" rtl="0" eaLnBrk="1" latinLnBrk="0" hangingPunct="1">
      <a:defRPr sz="1600" b="1" kern="1200">
        <a:solidFill>
          <a:srgbClr val="000099"/>
        </a:solidFill>
        <a:latin typeface="Times New Roman" panose="02020603050405020304" pitchFamily="18" charset="0"/>
        <a:ea typeface="HG丸ｺﾞｼｯｸM-PRO" panose="020F0600000000000000" pitchFamily="50" charset="-128"/>
        <a:cs typeface="+mn-cs"/>
      </a:defRPr>
    </a:lvl7pPr>
    <a:lvl8pPr marL="3200400" algn="l" defTabSz="914400" rtl="0" eaLnBrk="1" latinLnBrk="0" hangingPunct="1">
      <a:defRPr sz="1600" b="1" kern="1200">
        <a:solidFill>
          <a:srgbClr val="000099"/>
        </a:solidFill>
        <a:latin typeface="Times New Roman" panose="02020603050405020304" pitchFamily="18" charset="0"/>
        <a:ea typeface="HG丸ｺﾞｼｯｸM-PRO" panose="020F0600000000000000" pitchFamily="50" charset="-128"/>
        <a:cs typeface="+mn-cs"/>
      </a:defRPr>
    </a:lvl8pPr>
    <a:lvl9pPr marL="3657600" algn="l" defTabSz="914400" rtl="0" eaLnBrk="1" latinLnBrk="0" hangingPunct="1">
      <a:defRPr sz="1600" b="1" kern="1200">
        <a:solidFill>
          <a:srgbClr val="000099"/>
        </a:solidFill>
        <a:latin typeface="Times New Roman" panose="02020603050405020304" pitchFamily="18" charset="0"/>
        <a:ea typeface="HG丸ｺﾞｼｯｸM-PRO" panose="020F0600000000000000" pitchFamily="50" charset="-128"/>
        <a:cs typeface="+mn-cs"/>
      </a:defRPr>
    </a:lvl9pPr>
  </p:defaultTextStyle>
  <p:extLst>
    <p:ext uri="{EFAFB233-063F-42B5-8137-9DF3F51BA10A}">
      <p15:sldGuideLst xmlns:p15="http://schemas.microsoft.com/office/powerpoint/2012/main">
        <p15:guide id="1" orient="horz" pos="4082">
          <p15:clr>
            <a:srgbClr val="A4A3A4"/>
          </p15:clr>
        </p15:guide>
        <p15:guide id="2" pos="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9933"/>
    <a:srgbClr val="FF9900"/>
    <a:srgbClr val="0000CC"/>
    <a:srgbClr val="FFFFCC"/>
    <a:srgbClr val="CCFF99"/>
    <a:srgbClr val="000066"/>
    <a:srgbClr val="000099"/>
    <a:srgbClr val="FF33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96" autoAdjust="0"/>
    <p:restoredTop sz="94700" autoAdjust="0"/>
  </p:normalViewPr>
  <p:slideViewPr>
    <p:cSldViewPr>
      <p:cViewPr varScale="1">
        <p:scale>
          <a:sx n="66" d="100"/>
          <a:sy n="66" d="100"/>
        </p:scale>
        <p:origin x="1380" y="60"/>
      </p:cViewPr>
      <p:guideLst>
        <p:guide orient="horz" pos="4082"/>
        <p:guide pos="834"/>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9413" cy="495300"/>
          </a:xfrm>
          <a:prstGeom prst="rect">
            <a:avLst/>
          </a:prstGeom>
        </p:spPr>
        <p:txBody>
          <a:bodyPr vert="horz" lIns="91419" tIns="45709" rIns="91419" bIns="457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19" tIns="45709" rIns="91419" bIns="45709" rtlCol="0"/>
          <a:lstStyle>
            <a:lvl1pPr algn="r">
              <a:defRPr sz="1200"/>
            </a:lvl1pPr>
          </a:lstStyle>
          <a:p>
            <a:fld id="{43B8D93A-B49A-4587-A222-E475EB73D88F}" type="datetimeFigureOut">
              <a:rPr kumimoji="1" lang="ja-JP" altLang="en-US" smtClean="0"/>
              <a:t>2020/8/3</a:t>
            </a:fld>
            <a:endParaRPr kumimoji="1" lang="ja-JP" altLang="en-US"/>
          </a:p>
        </p:txBody>
      </p:sp>
      <p:sp>
        <p:nvSpPr>
          <p:cNvPr id="4" name="フッター プレースホルダー 3"/>
          <p:cNvSpPr>
            <a:spLocks noGrp="1"/>
          </p:cNvSpPr>
          <p:nvPr>
            <p:ph type="ftr" sz="quarter" idx="2"/>
          </p:nvPr>
        </p:nvSpPr>
        <p:spPr>
          <a:xfrm>
            <a:off x="3" y="9371013"/>
            <a:ext cx="2919413" cy="495300"/>
          </a:xfrm>
          <a:prstGeom prst="rect">
            <a:avLst/>
          </a:prstGeom>
        </p:spPr>
        <p:txBody>
          <a:bodyPr vert="horz" lIns="91419" tIns="45709" rIns="91419" bIns="457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19" tIns="45709" rIns="91419" bIns="45709" rtlCol="0" anchor="b"/>
          <a:lstStyle>
            <a:lvl1pPr algn="r">
              <a:defRPr sz="1200"/>
            </a:lvl1pPr>
          </a:lstStyle>
          <a:p>
            <a:fld id="{6E796EB9-189B-4F18-88E7-B167932057A1}" type="slidenum">
              <a:rPr kumimoji="1" lang="ja-JP" altLang="en-US" smtClean="0"/>
              <a:t>‹#›</a:t>
            </a:fld>
            <a:endParaRPr kumimoji="1" lang="ja-JP" altLang="en-US"/>
          </a:p>
        </p:txBody>
      </p:sp>
    </p:spTree>
    <p:extLst>
      <p:ext uri="{BB962C8B-B14F-4D97-AF65-F5344CB8AC3E}">
        <p14:creationId xmlns:p14="http://schemas.microsoft.com/office/powerpoint/2010/main" val="14842661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3"/>
            <a:ext cx="2894013"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3" tIns="47223" rIns="94433" bIns="47223" numCol="1" anchor="t" anchorCtr="0" compatLnSpc="1">
            <a:prstTxWarp prst="textNoShape">
              <a:avLst/>
            </a:prstTxWarp>
          </a:bodyPr>
          <a:lstStyle>
            <a:lvl1pPr defTabSz="945577" eaLnBrk="1" hangingPunct="1">
              <a:buFont typeface="Arial" panose="020B0604020202020204" pitchFamily="34" charset="0"/>
              <a:buNone/>
              <a:defRPr sz="1100" b="0">
                <a:solidFill>
                  <a:schemeClr val="tx1"/>
                </a:solidFill>
                <a:ea typeface="ＭＳ Ｐ明朝" panose="02020600040205080304" pitchFamily="18" charset="-128"/>
              </a:defRPr>
            </a:lvl1pPr>
          </a:lstStyle>
          <a:p>
            <a:pPr>
              <a:defRPr/>
            </a:pPr>
            <a:endParaRPr lang="en-US" altLang="ja-JP"/>
          </a:p>
        </p:txBody>
      </p:sp>
      <p:sp>
        <p:nvSpPr>
          <p:cNvPr id="2051" name="Rectangle 3"/>
          <p:cNvSpPr>
            <a:spLocks noGrp="1" noChangeArrowheads="1"/>
          </p:cNvSpPr>
          <p:nvPr>
            <p:ph type="dt" idx="1"/>
          </p:nvPr>
        </p:nvSpPr>
        <p:spPr bwMode="auto">
          <a:xfrm>
            <a:off x="3803650" y="3"/>
            <a:ext cx="290195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3" tIns="47223" rIns="94433" bIns="47223" numCol="1" anchor="t" anchorCtr="0" compatLnSpc="1">
            <a:prstTxWarp prst="textNoShape">
              <a:avLst/>
            </a:prstTxWarp>
          </a:bodyPr>
          <a:lstStyle>
            <a:lvl1pPr algn="r" defTabSz="945577" eaLnBrk="1" hangingPunct="1">
              <a:buFont typeface="Arial" panose="020B0604020202020204" pitchFamily="34" charset="0"/>
              <a:buNone/>
              <a:defRPr sz="1100" b="0">
                <a:solidFill>
                  <a:schemeClr val="tx1"/>
                </a:solidFill>
                <a:ea typeface="ＭＳ Ｐ明朝" panose="02020600040205080304" pitchFamily="18" charset="-128"/>
              </a:defRPr>
            </a:lvl1pPr>
          </a:lstStyle>
          <a:p>
            <a:pPr>
              <a:defRPr/>
            </a:pPr>
            <a:endParaRPr lang="en-US" altLang="ja-JP"/>
          </a:p>
        </p:txBody>
      </p:sp>
      <p:sp>
        <p:nvSpPr>
          <p:cNvPr id="22532" name="Rectangle 4"/>
          <p:cNvSpPr>
            <a:spLocks noGrp="1" noRot="1" noChangeAspect="1" noChangeArrowheads="1"/>
          </p:cNvSpPr>
          <p:nvPr>
            <p:ph type="sldImg" idx="2"/>
          </p:nvPr>
        </p:nvSpPr>
        <p:spPr bwMode="auto">
          <a:xfrm>
            <a:off x="757238" y="757238"/>
            <a:ext cx="5280025" cy="3656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3" name="Rectangle 5"/>
          <p:cNvSpPr>
            <a:spLocks noGrp="1" noChangeArrowheads="1"/>
          </p:cNvSpPr>
          <p:nvPr>
            <p:ph type="body" sz="quarter" idx="3"/>
          </p:nvPr>
        </p:nvSpPr>
        <p:spPr bwMode="auto">
          <a:xfrm>
            <a:off x="908053" y="4724403"/>
            <a:ext cx="4957763"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3" tIns="47223" rIns="94433" bIns="47223"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054" name="Rectangle 6"/>
          <p:cNvSpPr>
            <a:spLocks noGrp="1" noChangeArrowheads="1"/>
          </p:cNvSpPr>
          <p:nvPr>
            <p:ph type="ftr" sz="quarter" idx="4"/>
          </p:nvPr>
        </p:nvSpPr>
        <p:spPr bwMode="auto">
          <a:xfrm>
            <a:off x="0" y="9363078"/>
            <a:ext cx="2894013"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3" tIns="47223" rIns="94433" bIns="47223" numCol="1" anchor="b" anchorCtr="0" compatLnSpc="1">
            <a:prstTxWarp prst="textNoShape">
              <a:avLst/>
            </a:prstTxWarp>
          </a:bodyPr>
          <a:lstStyle>
            <a:lvl1pPr defTabSz="945577" eaLnBrk="1" hangingPunct="1">
              <a:buFont typeface="Arial" panose="020B0604020202020204" pitchFamily="34" charset="0"/>
              <a:buNone/>
              <a:defRPr sz="1100" b="0">
                <a:solidFill>
                  <a:schemeClr val="tx1"/>
                </a:solidFill>
                <a:ea typeface="ＭＳ Ｐ明朝" panose="02020600040205080304" pitchFamily="18" charset="-128"/>
              </a:defRPr>
            </a:lvl1pPr>
          </a:lstStyle>
          <a:p>
            <a:pPr>
              <a:defRPr/>
            </a:pPr>
            <a:endParaRPr lang="en-US" altLang="ja-JP"/>
          </a:p>
        </p:txBody>
      </p:sp>
      <p:sp>
        <p:nvSpPr>
          <p:cNvPr id="2055" name="Rectangle 7"/>
          <p:cNvSpPr>
            <a:spLocks noGrp="1" noChangeArrowheads="1"/>
          </p:cNvSpPr>
          <p:nvPr>
            <p:ph type="sldNum" sz="quarter" idx="5"/>
          </p:nvPr>
        </p:nvSpPr>
        <p:spPr bwMode="auto">
          <a:xfrm>
            <a:off x="3803650" y="9363078"/>
            <a:ext cx="2901950"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33" tIns="47223" rIns="94433" bIns="47223" numCol="1" anchor="b" anchorCtr="0" compatLnSpc="1">
            <a:prstTxWarp prst="textNoShape">
              <a:avLst/>
            </a:prstTxWarp>
          </a:bodyPr>
          <a:lstStyle>
            <a:lvl1pPr algn="r" defTabSz="944351" eaLnBrk="1" hangingPunct="1">
              <a:buFont typeface="Arial" panose="020B0604020202020204" pitchFamily="34" charset="0"/>
              <a:buNone/>
              <a:defRPr sz="1100" b="0">
                <a:solidFill>
                  <a:schemeClr val="tx1"/>
                </a:solidFill>
                <a:ea typeface="ＭＳ Ｐ明朝" panose="02020600040205080304" pitchFamily="18" charset="-128"/>
              </a:defRPr>
            </a:lvl1pPr>
          </a:lstStyle>
          <a:p>
            <a:fld id="{6CFB7E65-A28D-4EAA-AC32-CD23E17D6B57}" type="slidenum">
              <a:rPr lang="en-US" altLang="ja-JP"/>
              <a:pPr/>
              <a:t>‹#›</a:t>
            </a:fld>
            <a:endParaRPr lang="en-US" altLang="ja-JP"/>
          </a:p>
        </p:txBody>
      </p:sp>
    </p:spTree>
    <p:extLst>
      <p:ext uri="{BB962C8B-B14F-4D97-AF65-F5344CB8AC3E}">
        <p14:creationId xmlns:p14="http://schemas.microsoft.com/office/powerpoint/2010/main" val="105871393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73E4B21B-1D88-4529-A760-EFFB8643B80F}" type="slidenum">
              <a:rPr lang="ja-JP" altLang="en-US" smtClean="0"/>
              <a:pPr>
                <a:defRPr/>
              </a:pPr>
              <a:t>0</a:t>
            </a:fld>
            <a:endParaRPr lang="ja-JP" altLang="en-US" dirty="0"/>
          </a:p>
        </p:txBody>
      </p:sp>
    </p:spTree>
    <p:extLst>
      <p:ext uri="{BB962C8B-B14F-4D97-AF65-F5344CB8AC3E}">
        <p14:creationId xmlns:p14="http://schemas.microsoft.com/office/powerpoint/2010/main" val="2459530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TextEdit="1"/>
          </p:cNvSpPr>
          <p:nvPr>
            <p:ph type="sldImg"/>
          </p:nvPr>
        </p:nvSpPr>
        <p:spPr>
          <a:xfrm>
            <a:off x="757238" y="228600"/>
            <a:ext cx="5548312" cy="3841750"/>
          </a:xfrm>
          <a:ln/>
        </p:spPr>
      </p:sp>
      <p:sp>
        <p:nvSpPr>
          <p:cNvPr id="21508" name="スライド番号プレースホルダー 3"/>
          <p:cNvSpPr>
            <a:spLocks noGrp="1"/>
          </p:cNvSpPr>
          <p:nvPr>
            <p:ph type="sldNum" sz="quarter" idx="5"/>
          </p:nvPr>
        </p:nvSpPr>
        <p:spPr>
          <a:noFill/>
        </p:spPr>
        <p:txBody>
          <a:bodyPr/>
          <a:lstStyle>
            <a:lvl1pPr eaLnBrk="0" hangingPunct="0">
              <a:lnSpc>
                <a:spcPct val="110000"/>
              </a:lnSpc>
              <a:spcBef>
                <a:spcPct val="30000"/>
              </a:spcBef>
              <a:defRPr kumimoji="1" sz="1600">
                <a:solidFill>
                  <a:schemeClr val="tx1"/>
                </a:solidFill>
                <a:latin typeface="Times New Roman" pitchFamily="18" charset="0"/>
                <a:ea typeface="ＭＳ Ｐ明朝" charset="-128"/>
              </a:defRPr>
            </a:lvl1pPr>
            <a:lvl2pPr marL="742739" indent="-285668" eaLnBrk="0" hangingPunct="0">
              <a:lnSpc>
                <a:spcPct val="110000"/>
              </a:lnSpc>
              <a:spcBef>
                <a:spcPct val="30000"/>
              </a:spcBef>
              <a:defRPr kumimoji="1" sz="1600">
                <a:solidFill>
                  <a:schemeClr val="tx1"/>
                </a:solidFill>
                <a:latin typeface="Times New Roman" pitchFamily="18" charset="0"/>
                <a:ea typeface="ＭＳ Ｐ明朝" charset="-128"/>
              </a:defRPr>
            </a:lvl2pPr>
            <a:lvl3pPr marL="1142675" indent="-228534" eaLnBrk="0" hangingPunct="0">
              <a:lnSpc>
                <a:spcPct val="110000"/>
              </a:lnSpc>
              <a:spcBef>
                <a:spcPct val="30000"/>
              </a:spcBef>
              <a:defRPr kumimoji="1" sz="1600">
                <a:solidFill>
                  <a:schemeClr val="tx1"/>
                </a:solidFill>
                <a:latin typeface="Times New Roman" pitchFamily="18" charset="0"/>
                <a:ea typeface="ＭＳ Ｐ明朝" charset="-128"/>
              </a:defRPr>
            </a:lvl3pPr>
            <a:lvl4pPr marL="1599746" indent="-228534" eaLnBrk="0" hangingPunct="0">
              <a:lnSpc>
                <a:spcPct val="110000"/>
              </a:lnSpc>
              <a:spcBef>
                <a:spcPct val="30000"/>
              </a:spcBef>
              <a:defRPr kumimoji="1" sz="1600">
                <a:solidFill>
                  <a:schemeClr val="tx1"/>
                </a:solidFill>
                <a:latin typeface="Times New Roman" pitchFamily="18" charset="0"/>
                <a:ea typeface="ＭＳ Ｐ明朝" charset="-128"/>
              </a:defRPr>
            </a:lvl4pPr>
            <a:lvl5pPr marL="2056816" indent="-228534" eaLnBrk="0" hangingPunct="0">
              <a:lnSpc>
                <a:spcPct val="110000"/>
              </a:lnSpc>
              <a:spcBef>
                <a:spcPct val="30000"/>
              </a:spcBef>
              <a:defRPr kumimoji="1" sz="1600">
                <a:solidFill>
                  <a:schemeClr val="tx1"/>
                </a:solidFill>
                <a:latin typeface="Times New Roman" pitchFamily="18" charset="0"/>
                <a:ea typeface="ＭＳ Ｐ明朝" charset="-128"/>
              </a:defRPr>
            </a:lvl5pPr>
            <a:lvl6pPr marL="2513886" indent="-228534" eaLnBrk="0" fontAlgn="base" hangingPunct="0">
              <a:lnSpc>
                <a:spcPct val="110000"/>
              </a:lnSpc>
              <a:spcBef>
                <a:spcPct val="30000"/>
              </a:spcBef>
              <a:spcAft>
                <a:spcPct val="0"/>
              </a:spcAft>
              <a:defRPr kumimoji="1" sz="1600">
                <a:solidFill>
                  <a:schemeClr val="tx1"/>
                </a:solidFill>
                <a:latin typeface="Times New Roman" pitchFamily="18" charset="0"/>
                <a:ea typeface="ＭＳ Ｐ明朝" charset="-128"/>
              </a:defRPr>
            </a:lvl6pPr>
            <a:lvl7pPr marL="2970955" indent="-228534" eaLnBrk="0" fontAlgn="base" hangingPunct="0">
              <a:lnSpc>
                <a:spcPct val="110000"/>
              </a:lnSpc>
              <a:spcBef>
                <a:spcPct val="30000"/>
              </a:spcBef>
              <a:spcAft>
                <a:spcPct val="0"/>
              </a:spcAft>
              <a:defRPr kumimoji="1" sz="1600">
                <a:solidFill>
                  <a:schemeClr val="tx1"/>
                </a:solidFill>
                <a:latin typeface="Times New Roman" pitchFamily="18" charset="0"/>
                <a:ea typeface="ＭＳ Ｐ明朝" charset="-128"/>
              </a:defRPr>
            </a:lvl7pPr>
            <a:lvl8pPr marL="3428027" indent="-228534" eaLnBrk="0" fontAlgn="base" hangingPunct="0">
              <a:lnSpc>
                <a:spcPct val="110000"/>
              </a:lnSpc>
              <a:spcBef>
                <a:spcPct val="30000"/>
              </a:spcBef>
              <a:spcAft>
                <a:spcPct val="0"/>
              </a:spcAft>
              <a:defRPr kumimoji="1" sz="1600">
                <a:solidFill>
                  <a:schemeClr val="tx1"/>
                </a:solidFill>
                <a:latin typeface="Times New Roman" pitchFamily="18" charset="0"/>
                <a:ea typeface="ＭＳ Ｐ明朝" charset="-128"/>
              </a:defRPr>
            </a:lvl8pPr>
            <a:lvl9pPr marL="3885100" indent="-228534" eaLnBrk="0" fontAlgn="base" hangingPunct="0">
              <a:lnSpc>
                <a:spcPct val="110000"/>
              </a:lnSpc>
              <a:spcBef>
                <a:spcPct val="30000"/>
              </a:spcBef>
              <a:spcAft>
                <a:spcPct val="0"/>
              </a:spcAft>
              <a:defRPr kumimoji="1" sz="1600">
                <a:solidFill>
                  <a:schemeClr val="tx1"/>
                </a:solidFill>
                <a:latin typeface="Times New Roman" pitchFamily="18" charset="0"/>
                <a:ea typeface="ＭＳ Ｐ明朝" charset="-128"/>
              </a:defRPr>
            </a:lvl9pPr>
          </a:lstStyle>
          <a:p>
            <a:pPr defTabSz="914140" eaLnBrk="1" hangingPunct="1">
              <a:lnSpc>
                <a:spcPct val="100000"/>
              </a:lnSpc>
              <a:spcBef>
                <a:spcPct val="0"/>
              </a:spcBef>
            </a:pPr>
            <a:fld id="{FBF3C5D3-1555-4D43-A7EE-D91C3D520B1A}" type="slidenum">
              <a:rPr lang="en-US" altLang="ja-JP" sz="1200">
                <a:solidFill>
                  <a:prstClr val="black"/>
                </a:solidFill>
                <a:ea typeface="ＭＳ Ｐゴシック" charset="-128"/>
              </a:rPr>
              <a:pPr defTabSz="914140" eaLnBrk="1" hangingPunct="1">
                <a:lnSpc>
                  <a:spcPct val="100000"/>
                </a:lnSpc>
                <a:spcBef>
                  <a:spcPct val="0"/>
                </a:spcBef>
              </a:pPr>
              <a:t>1</a:t>
            </a:fld>
            <a:endParaRPr lang="en-US" altLang="ja-JP" sz="1200">
              <a:solidFill>
                <a:prstClr val="black"/>
              </a:solidFill>
              <a:ea typeface="ＭＳ Ｐゴシック" charset="-128"/>
            </a:endParaRPr>
          </a:p>
        </p:txBody>
      </p:sp>
      <p:sp>
        <p:nvSpPr>
          <p:cNvPr id="2" name="ノート プレースホルダー 1"/>
          <p:cNvSpPr>
            <a:spLocks noGrp="1"/>
          </p:cNvSpPr>
          <p:nvPr>
            <p:ph type="body" sz="quarter" idx="10"/>
          </p:nvPr>
        </p:nvSpPr>
        <p:spPr/>
        <p:txBody>
          <a:bodyPr/>
          <a:lstStyle/>
          <a:p>
            <a:pPr marL="171450" indent="-171450">
              <a:buFont typeface="Wingdings" panose="05000000000000000000" pitchFamily="2" charset="2"/>
              <a:buChar char="l"/>
            </a:pPr>
            <a:endParaRPr lang="ja-JP" altLang="en-US" dirty="0">
              <a:solidFill>
                <a:prstClr val="black"/>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686445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FB7E65-A28D-4EAA-AC32-CD23E17D6B57}" type="slidenum">
              <a:rPr lang="en-US" altLang="ja-JP" smtClean="0"/>
              <a:pPr/>
              <a:t>3</a:t>
            </a:fld>
            <a:endParaRPr lang="en-US" altLang="ja-JP"/>
          </a:p>
        </p:txBody>
      </p:sp>
    </p:spTree>
    <p:extLst>
      <p:ext uri="{BB962C8B-B14F-4D97-AF65-F5344CB8AC3E}">
        <p14:creationId xmlns:p14="http://schemas.microsoft.com/office/powerpoint/2010/main" val="1029607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52472" rtl="0" eaLnBrk="1" fontAlgn="base" latinLnBrk="0" hangingPunct="1">
              <a:lnSpc>
                <a:spcPct val="100000"/>
              </a:lnSpc>
              <a:spcBef>
                <a:spcPct val="0"/>
              </a:spcBef>
              <a:spcAft>
                <a:spcPct val="0"/>
              </a:spcAft>
              <a:buClrTx/>
              <a:buSzTx/>
              <a:buFont typeface="Arial" panose="020B0604020202020204" pitchFamily="34" charset="0"/>
              <a:buNone/>
              <a:tabLst/>
              <a:defRPr/>
            </a:pPr>
            <a:fld id="{393E0F7C-638D-4A34-9B6F-BD71009AB568}" type="slidenum">
              <a:rPr kumimoji="0" lang="en-US" altLang="ja-JP" sz="11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明朝" panose="02020600040205080304" pitchFamily="18" charset="-128"/>
                <a:cs typeface="+mn-cs"/>
              </a:rPr>
              <a:pPr marL="0" marR="0" lvl="0" indent="0" algn="r" defTabSz="952472" rtl="0" eaLnBrk="1" fontAlgn="base" latinLnBrk="0" hangingPunct="1">
                <a:lnSpc>
                  <a:spcPct val="100000"/>
                </a:lnSpc>
                <a:spcBef>
                  <a:spcPct val="0"/>
                </a:spcBef>
                <a:spcAft>
                  <a:spcPct val="0"/>
                </a:spcAft>
                <a:buClrTx/>
                <a:buSzTx/>
                <a:buFont typeface="Arial" panose="020B0604020202020204" pitchFamily="34" charset="0"/>
                <a:buNone/>
                <a:tabLst/>
                <a:defRPr/>
              </a:pPr>
              <a:t>4</a:t>
            </a:fld>
            <a:endParaRPr kumimoji="0" lang="en-US" altLang="ja-JP" sz="1100" b="0" i="0" u="none" strike="noStrike" kern="1200" cap="none" spc="0" normalizeH="0" baseline="0" noProof="0">
              <a:ln>
                <a:noFill/>
              </a:ln>
              <a:solidFill>
                <a:srgbClr val="000000"/>
              </a:solidFill>
              <a:effectLst/>
              <a:uLnTx/>
              <a:uFillTx/>
              <a:latin typeface="Times New Roman" panose="02020603050405020304" pitchFamily="18" charset="0"/>
              <a:ea typeface="ＭＳ Ｐ明朝" panose="02020600040205080304" pitchFamily="18" charset="-128"/>
              <a:cs typeface="+mn-cs"/>
            </a:endParaRPr>
          </a:p>
        </p:txBody>
      </p:sp>
    </p:spTree>
    <p:extLst>
      <p:ext uri="{BB962C8B-B14F-4D97-AF65-F5344CB8AC3E}">
        <p14:creationId xmlns:p14="http://schemas.microsoft.com/office/powerpoint/2010/main" val="3220296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52472" rtl="0" eaLnBrk="1" fontAlgn="base" latinLnBrk="0" hangingPunct="1">
              <a:lnSpc>
                <a:spcPct val="100000"/>
              </a:lnSpc>
              <a:spcBef>
                <a:spcPct val="0"/>
              </a:spcBef>
              <a:spcAft>
                <a:spcPct val="0"/>
              </a:spcAft>
              <a:buClrTx/>
              <a:buSzTx/>
              <a:buFont typeface="Arial" panose="020B0604020202020204" pitchFamily="34" charset="0"/>
              <a:buNone/>
              <a:tabLst/>
              <a:defRPr/>
            </a:pPr>
            <a:fld id="{393E0F7C-638D-4A34-9B6F-BD71009AB568}" type="slidenum">
              <a:rPr kumimoji="0" lang="en-US" altLang="ja-JP" sz="1100" b="0" i="0" u="none" strike="noStrike" kern="1200" cap="none" spc="0" normalizeH="0" baseline="0" noProof="0" smtClean="0">
                <a:ln>
                  <a:noFill/>
                </a:ln>
                <a:solidFill>
                  <a:srgbClr val="000000"/>
                </a:solidFill>
                <a:effectLst/>
                <a:uLnTx/>
                <a:uFillTx/>
                <a:latin typeface="Times New Roman" panose="02020603050405020304" pitchFamily="18" charset="0"/>
                <a:ea typeface="ＭＳ Ｐ明朝" panose="02020600040205080304" pitchFamily="18" charset="-128"/>
                <a:cs typeface="+mn-cs"/>
              </a:rPr>
              <a:pPr marL="0" marR="0" lvl="0" indent="0" algn="r" defTabSz="952472" rtl="0" eaLnBrk="1" fontAlgn="base" latinLnBrk="0" hangingPunct="1">
                <a:lnSpc>
                  <a:spcPct val="100000"/>
                </a:lnSpc>
                <a:spcBef>
                  <a:spcPct val="0"/>
                </a:spcBef>
                <a:spcAft>
                  <a:spcPct val="0"/>
                </a:spcAft>
                <a:buClrTx/>
                <a:buSzTx/>
                <a:buFont typeface="Arial" panose="020B0604020202020204" pitchFamily="34" charset="0"/>
                <a:buNone/>
                <a:tabLst/>
                <a:defRPr/>
              </a:pPr>
              <a:t>5</a:t>
            </a:fld>
            <a:endParaRPr kumimoji="0" lang="en-US" altLang="ja-JP" sz="1100" b="0" i="0" u="none" strike="noStrike" kern="1200" cap="none" spc="0" normalizeH="0" baseline="0" noProof="0">
              <a:ln>
                <a:noFill/>
              </a:ln>
              <a:solidFill>
                <a:srgbClr val="000000"/>
              </a:solidFill>
              <a:effectLst/>
              <a:uLnTx/>
              <a:uFillTx/>
              <a:latin typeface="Times New Roman" panose="02020603050405020304" pitchFamily="18" charset="0"/>
              <a:ea typeface="ＭＳ Ｐ明朝" panose="02020600040205080304" pitchFamily="18" charset="-128"/>
              <a:cs typeface="+mn-cs"/>
            </a:endParaRPr>
          </a:p>
        </p:txBody>
      </p:sp>
    </p:spTree>
    <p:extLst>
      <p:ext uri="{BB962C8B-B14F-4D97-AF65-F5344CB8AC3E}">
        <p14:creationId xmlns:p14="http://schemas.microsoft.com/office/powerpoint/2010/main" val="1479071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FB7E65-A28D-4EAA-AC32-CD23E17D6B57}" type="slidenum">
              <a:rPr lang="en-US" altLang="ja-JP" smtClean="0"/>
              <a:pPr/>
              <a:t>6</a:t>
            </a:fld>
            <a:endParaRPr lang="en-US" altLang="ja-JP"/>
          </a:p>
        </p:txBody>
      </p:sp>
    </p:spTree>
    <p:extLst>
      <p:ext uri="{BB962C8B-B14F-4D97-AF65-F5344CB8AC3E}">
        <p14:creationId xmlns:p14="http://schemas.microsoft.com/office/powerpoint/2010/main" val="2686204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a:prstGeom prst="rect">
            <a:avLst/>
          </a:prstGeo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238250" y="3602038"/>
            <a:ext cx="74295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2"/>
          <p:cNvSpPr>
            <a:spLocks noGrp="1" noChangeArrowheads="1"/>
          </p:cNvSpPr>
          <p:nvPr>
            <p:ph type="sldNum" sz="quarter" idx="10"/>
          </p:nvPr>
        </p:nvSpPr>
        <p:spPr>
          <a:ln/>
        </p:spPr>
        <p:txBody>
          <a:bodyPr/>
          <a:lstStyle>
            <a:lvl1pPr>
              <a:defRPr/>
            </a:lvl1pPr>
          </a:lstStyle>
          <a:p>
            <a:fld id="{54318339-9DAA-4088-971D-E22AF40DF7C3}" type="slidenum">
              <a:rPr lang="en-US" altLang="ja-JP"/>
              <a:pPr/>
              <a:t>‹#›</a:t>
            </a:fld>
            <a:endParaRPr lang="en-US" altLang="ja-JP"/>
          </a:p>
        </p:txBody>
      </p:sp>
    </p:spTree>
    <p:extLst>
      <p:ext uri="{BB962C8B-B14F-4D97-AF65-F5344CB8AC3E}">
        <p14:creationId xmlns:p14="http://schemas.microsoft.com/office/powerpoint/2010/main" val="3841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5"/>
            <a:ext cx="8543925" cy="1325563"/>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1038" y="1825625"/>
            <a:ext cx="8543925"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2"/>
          <p:cNvSpPr>
            <a:spLocks noGrp="1" noChangeArrowheads="1"/>
          </p:cNvSpPr>
          <p:nvPr>
            <p:ph type="sldNum" sz="quarter" idx="10"/>
          </p:nvPr>
        </p:nvSpPr>
        <p:spPr>
          <a:ln/>
        </p:spPr>
        <p:txBody>
          <a:bodyPr/>
          <a:lstStyle>
            <a:lvl1pPr>
              <a:defRPr/>
            </a:lvl1pPr>
          </a:lstStyle>
          <a:p>
            <a:fld id="{3553D60C-C6AD-4793-84A5-57EECCF056D4}" type="slidenum">
              <a:rPr lang="en-US" altLang="ja-JP"/>
              <a:pPr/>
              <a:t>‹#›</a:t>
            </a:fld>
            <a:endParaRPr lang="en-US" altLang="ja-JP"/>
          </a:p>
        </p:txBody>
      </p:sp>
    </p:spTree>
    <p:extLst>
      <p:ext uri="{BB962C8B-B14F-4D97-AF65-F5344CB8AC3E}">
        <p14:creationId xmlns:p14="http://schemas.microsoft.com/office/powerpoint/2010/main" val="2065143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56337"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2"/>
          <p:cNvSpPr>
            <a:spLocks noGrp="1" noChangeArrowheads="1"/>
          </p:cNvSpPr>
          <p:nvPr>
            <p:ph type="sldNum" sz="quarter" idx="10"/>
          </p:nvPr>
        </p:nvSpPr>
        <p:spPr>
          <a:ln/>
        </p:spPr>
        <p:txBody>
          <a:bodyPr/>
          <a:lstStyle>
            <a:lvl1pPr>
              <a:defRPr/>
            </a:lvl1pPr>
          </a:lstStyle>
          <a:p>
            <a:fld id="{5CA805FB-3197-422D-8103-06087543D888}" type="slidenum">
              <a:rPr lang="en-US" altLang="ja-JP"/>
              <a:pPr/>
              <a:t>‹#›</a:t>
            </a:fld>
            <a:endParaRPr lang="en-US" altLang="ja-JP"/>
          </a:p>
        </p:txBody>
      </p:sp>
    </p:spTree>
    <p:extLst>
      <p:ext uri="{BB962C8B-B14F-4D97-AF65-F5344CB8AC3E}">
        <p14:creationId xmlns:p14="http://schemas.microsoft.com/office/powerpoint/2010/main" val="2031437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81038" y="365125"/>
            <a:ext cx="8543925" cy="58118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2"/>
          <p:cNvSpPr>
            <a:spLocks noGrp="1" noChangeArrowheads="1"/>
          </p:cNvSpPr>
          <p:nvPr>
            <p:ph type="sldNum" sz="quarter" idx="10"/>
          </p:nvPr>
        </p:nvSpPr>
        <p:spPr>
          <a:ln/>
        </p:spPr>
        <p:txBody>
          <a:bodyPr/>
          <a:lstStyle>
            <a:lvl1pPr>
              <a:defRPr/>
            </a:lvl1pPr>
          </a:lstStyle>
          <a:p>
            <a:fld id="{DB0AFC68-EAE3-4AF5-82D5-37855B959E71}" type="slidenum">
              <a:rPr lang="en-US" altLang="ja-JP"/>
              <a:pPr/>
              <a:t>‹#›</a:t>
            </a:fld>
            <a:endParaRPr lang="en-US" altLang="ja-JP"/>
          </a:p>
        </p:txBody>
      </p:sp>
    </p:spTree>
    <p:extLst>
      <p:ext uri="{BB962C8B-B14F-4D97-AF65-F5344CB8AC3E}">
        <p14:creationId xmlns:p14="http://schemas.microsoft.com/office/powerpoint/2010/main" val="1469226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5"/>
            <a:ext cx="8543925"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1038" y="1825625"/>
            <a:ext cx="8543925"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2"/>
          <p:cNvSpPr>
            <a:spLocks noGrp="1" noChangeArrowheads="1"/>
          </p:cNvSpPr>
          <p:nvPr>
            <p:ph type="sldNum" sz="quarter" idx="10"/>
          </p:nvPr>
        </p:nvSpPr>
        <p:spPr>
          <a:ln/>
        </p:spPr>
        <p:txBody>
          <a:bodyPr/>
          <a:lstStyle>
            <a:lvl1pPr>
              <a:defRPr/>
            </a:lvl1pPr>
          </a:lstStyle>
          <a:p>
            <a:fld id="{426DAF3B-8A36-42D4-A092-2986CADD6BD5}" type="slidenum">
              <a:rPr lang="en-US" altLang="ja-JP"/>
              <a:pPr/>
              <a:t>‹#›</a:t>
            </a:fld>
            <a:endParaRPr lang="en-US" altLang="ja-JP"/>
          </a:p>
        </p:txBody>
      </p:sp>
    </p:spTree>
    <p:extLst>
      <p:ext uri="{BB962C8B-B14F-4D97-AF65-F5344CB8AC3E}">
        <p14:creationId xmlns:p14="http://schemas.microsoft.com/office/powerpoint/2010/main" val="179416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6275" y="1709738"/>
            <a:ext cx="8543925" cy="2852737"/>
          </a:xfrm>
          <a:prstGeom prst="rect">
            <a:avLst/>
          </a:prstGeo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76275" y="4589463"/>
            <a:ext cx="8543925"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2"/>
          <p:cNvSpPr>
            <a:spLocks noGrp="1" noChangeArrowheads="1"/>
          </p:cNvSpPr>
          <p:nvPr>
            <p:ph type="sldNum" sz="quarter" idx="10"/>
          </p:nvPr>
        </p:nvSpPr>
        <p:spPr>
          <a:ln/>
        </p:spPr>
        <p:txBody>
          <a:bodyPr/>
          <a:lstStyle>
            <a:lvl1pPr>
              <a:defRPr/>
            </a:lvl1pPr>
          </a:lstStyle>
          <a:p>
            <a:fld id="{3A32C951-4147-4F9E-90A6-1BBEBB250270}" type="slidenum">
              <a:rPr lang="en-US" altLang="ja-JP"/>
              <a:pPr/>
              <a:t>‹#›</a:t>
            </a:fld>
            <a:endParaRPr lang="en-US" altLang="ja-JP"/>
          </a:p>
        </p:txBody>
      </p:sp>
    </p:spTree>
    <p:extLst>
      <p:ext uri="{BB962C8B-B14F-4D97-AF65-F5344CB8AC3E}">
        <p14:creationId xmlns:p14="http://schemas.microsoft.com/office/powerpoint/2010/main" val="248727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5"/>
            <a:ext cx="8543925"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1038" y="1825625"/>
            <a:ext cx="4195762"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00" y="1825625"/>
            <a:ext cx="4195763"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2"/>
          <p:cNvSpPr>
            <a:spLocks noGrp="1" noChangeArrowheads="1"/>
          </p:cNvSpPr>
          <p:nvPr>
            <p:ph type="sldNum" sz="quarter" idx="10"/>
          </p:nvPr>
        </p:nvSpPr>
        <p:spPr>
          <a:ln/>
        </p:spPr>
        <p:txBody>
          <a:bodyPr/>
          <a:lstStyle>
            <a:lvl1pPr>
              <a:defRPr/>
            </a:lvl1pPr>
          </a:lstStyle>
          <a:p>
            <a:fld id="{85306825-2A32-4E2E-A9DA-CDEBD55E1489}" type="slidenum">
              <a:rPr lang="en-US" altLang="ja-JP"/>
              <a:pPr/>
              <a:t>‹#›</a:t>
            </a:fld>
            <a:endParaRPr lang="en-US" altLang="ja-JP"/>
          </a:p>
        </p:txBody>
      </p:sp>
    </p:spTree>
    <p:extLst>
      <p:ext uri="{BB962C8B-B14F-4D97-AF65-F5344CB8AC3E}">
        <p14:creationId xmlns:p14="http://schemas.microsoft.com/office/powerpoint/2010/main" val="2045364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a:prstGeom prst="rect">
            <a:avLst/>
          </a:prstGeo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82625" y="1681163"/>
            <a:ext cx="4191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82625" y="2505075"/>
            <a:ext cx="4191000"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14913" y="1681163"/>
            <a:ext cx="42116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14913" y="2505075"/>
            <a:ext cx="421163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2"/>
          <p:cNvSpPr>
            <a:spLocks noGrp="1" noChangeArrowheads="1"/>
          </p:cNvSpPr>
          <p:nvPr>
            <p:ph type="sldNum" sz="quarter" idx="10"/>
          </p:nvPr>
        </p:nvSpPr>
        <p:spPr>
          <a:ln/>
        </p:spPr>
        <p:txBody>
          <a:bodyPr/>
          <a:lstStyle>
            <a:lvl1pPr>
              <a:defRPr/>
            </a:lvl1pPr>
          </a:lstStyle>
          <a:p>
            <a:fld id="{F943BBB9-0367-4159-BECD-4DDE119CEBC0}" type="slidenum">
              <a:rPr lang="en-US" altLang="ja-JP"/>
              <a:pPr/>
              <a:t>‹#›</a:t>
            </a:fld>
            <a:endParaRPr lang="en-US" altLang="ja-JP"/>
          </a:p>
        </p:txBody>
      </p:sp>
    </p:spTree>
    <p:extLst>
      <p:ext uri="{BB962C8B-B14F-4D97-AF65-F5344CB8AC3E}">
        <p14:creationId xmlns:p14="http://schemas.microsoft.com/office/powerpoint/2010/main" val="3880196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65125"/>
            <a:ext cx="8543925" cy="1325563"/>
          </a:xfrm>
          <a:prstGeom prst="rect">
            <a:avLst/>
          </a:prstGeom>
        </p:spPr>
        <p:txBody>
          <a:bodyPr/>
          <a:lstStyle/>
          <a:p>
            <a:r>
              <a:rPr lang="ja-JP" altLang="en-US"/>
              <a:t>マスター タイトルの書式設定</a:t>
            </a:r>
          </a:p>
        </p:txBody>
      </p:sp>
      <p:sp>
        <p:nvSpPr>
          <p:cNvPr id="3" name="Rectangle 42"/>
          <p:cNvSpPr>
            <a:spLocks noGrp="1" noChangeArrowheads="1"/>
          </p:cNvSpPr>
          <p:nvPr>
            <p:ph type="sldNum" sz="quarter" idx="10"/>
          </p:nvPr>
        </p:nvSpPr>
        <p:spPr>
          <a:ln/>
        </p:spPr>
        <p:txBody>
          <a:bodyPr/>
          <a:lstStyle>
            <a:lvl1pPr>
              <a:defRPr/>
            </a:lvl1pPr>
          </a:lstStyle>
          <a:p>
            <a:fld id="{F28B085B-4475-4362-B2C5-FD8D68A89E13}" type="slidenum">
              <a:rPr lang="en-US" altLang="ja-JP"/>
              <a:pPr/>
              <a:t>‹#›</a:t>
            </a:fld>
            <a:endParaRPr lang="en-US" altLang="ja-JP"/>
          </a:p>
        </p:txBody>
      </p:sp>
    </p:spTree>
    <p:extLst>
      <p:ext uri="{BB962C8B-B14F-4D97-AF65-F5344CB8AC3E}">
        <p14:creationId xmlns:p14="http://schemas.microsoft.com/office/powerpoint/2010/main" val="1633501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2"/>
          <p:cNvSpPr>
            <a:spLocks noGrp="1" noChangeArrowheads="1"/>
          </p:cNvSpPr>
          <p:nvPr>
            <p:ph type="sldNum" sz="quarter" idx="10"/>
          </p:nvPr>
        </p:nvSpPr>
        <p:spPr>
          <a:ln/>
        </p:spPr>
        <p:txBody>
          <a:bodyPr/>
          <a:lstStyle>
            <a:lvl1pPr>
              <a:defRPr/>
            </a:lvl1pPr>
          </a:lstStyle>
          <a:p>
            <a:fld id="{4AB799D8-DB56-472E-9DB7-890BAF2F0538}" type="slidenum">
              <a:rPr lang="en-US" altLang="ja-JP"/>
              <a:pPr/>
              <a:t>‹#›</a:t>
            </a:fld>
            <a:endParaRPr lang="en-US" altLang="ja-JP"/>
          </a:p>
        </p:txBody>
      </p:sp>
    </p:spTree>
    <p:extLst>
      <p:ext uri="{BB962C8B-B14F-4D97-AF65-F5344CB8AC3E}">
        <p14:creationId xmlns:p14="http://schemas.microsoft.com/office/powerpoint/2010/main" val="34705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a:prstGeom prst="rect">
            <a:avLst/>
          </a:prstGeo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4211638" y="987425"/>
            <a:ext cx="5014912"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82625" y="2057400"/>
            <a:ext cx="319405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2"/>
          <p:cNvSpPr>
            <a:spLocks noGrp="1" noChangeArrowheads="1"/>
          </p:cNvSpPr>
          <p:nvPr>
            <p:ph type="sldNum" sz="quarter" idx="10"/>
          </p:nvPr>
        </p:nvSpPr>
        <p:spPr>
          <a:ln/>
        </p:spPr>
        <p:txBody>
          <a:bodyPr/>
          <a:lstStyle>
            <a:lvl1pPr>
              <a:defRPr/>
            </a:lvl1pPr>
          </a:lstStyle>
          <a:p>
            <a:fld id="{0A095F4C-53AB-411B-AD3F-3EEF01355167}" type="slidenum">
              <a:rPr lang="en-US" altLang="ja-JP"/>
              <a:pPr/>
              <a:t>‹#›</a:t>
            </a:fld>
            <a:endParaRPr lang="en-US" altLang="ja-JP"/>
          </a:p>
        </p:txBody>
      </p:sp>
    </p:spTree>
    <p:extLst>
      <p:ext uri="{BB962C8B-B14F-4D97-AF65-F5344CB8AC3E}">
        <p14:creationId xmlns:p14="http://schemas.microsoft.com/office/powerpoint/2010/main" val="841955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a:prstGeom prst="rect">
            <a:avLst/>
          </a:prstGeo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4211638" y="987425"/>
            <a:ext cx="5014912"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82625" y="2057400"/>
            <a:ext cx="3194050"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2"/>
          <p:cNvSpPr>
            <a:spLocks noGrp="1" noChangeArrowheads="1"/>
          </p:cNvSpPr>
          <p:nvPr>
            <p:ph type="sldNum" sz="quarter" idx="10"/>
          </p:nvPr>
        </p:nvSpPr>
        <p:spPr>
          <a:ln/>
        </p:spPr>
        <p:txBody>
          <a:bodyPr/>
          <a:lstStyle>
            <a:lvl1pPr>
              <a:defRPr/>
            </a:lvl1pPr>
          </a:lstStyle>
          <a:p>
            <a:fld id="{44462C95-5A79-4C63-9ABE-178923D51FBA}" type="slidenum">
              <a:rPr lang="en-US" altLang="ja-JP"/>
              <a:pPr/>
              <a:t>‹#›</a:t>
            </a:fld>
            <a:endParaRPr lang="en-US" altLang="ja-JP"/>
          </a:p>
        </p:txBody>
      </p:sp>
    </p:spTree>
    <p:extLst>
      <p:ext uri="{BB962C8B-B14F-4D97-AF65-F5344CB8AC3E}">
        <p14:creationId xmlns:p14="http://schemas.microsoft.com/office/powerpoint/2010/main" val="41206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42"/>
          <p:cNvSpPr>
            <a:spLocks noGrp="1" noChangeArrowheads="1"/>
          </p:cNvSpPr>
          <p:nvPr>
            <p:ph type="sldNum" sz="quarter" idx="4"/>
          </p:nvPr>
        </p:nvSpPr>
        <p:spPr bwMode="auto">
          <a:xfrm>
            <a:off x="7864475" y="6494463"/>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Font typeface="Arial" panose="020B0604020202020204" pitchFamily="34" charset="0"/>
              <a:buNone/>
              <a:defRPr sz="1400">
                <a:latin typeface="ＭＳ ゴシック" panose="020B0609070205080204" pitchFamily="49" charset="-128"/>
                <a:ea typeface="ＭＳ ゴシック" panose="020B0609070205080204" pitchFamily="49" charset="-128"/>
              </a:defRPr>
            </a:lvl1pPr>
          </a:lstStyle>
          <a:p>
            <a:fld id="{AA9A9C76-4CE0-4394-81E8-01CD8F550037}" type="slidenum">
              <a:rPr lang="en-US" altLang="ja-JP"/>
              <a:pPr/>
              <a:t>‹#›</a:t>
            </a:fld>
            <a:endParaRPr lang="en-US" altLang="ja-JP"/>
          </a:p>
        </p:txBody>
      </p:sp>
      <p:pic>
        <p:nvPicPr>
          <p:cNvPr id="8" name="Picture 5" descr="R:\【省内共有】職員共有ファイル限定（担当者・所属を記載のこと）\経済産業省ロゴマーク（安齋＠広報室）20150831削除\jpgファイル\2和文wabun_logo_jpg\(1)本省honsyo_logo_jpg\wabun_a_logo_color_small.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1496" y="36875"/>
            <a:ext cx="1292087" cy="522066"/>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defTabSz="762000" rtl="0" eaLnBrk="0" fontAlgn="base" hangingPunct="0">
        <a:spcBef>
          <a:spcPct val="0"/>
        </a:spcBef>
        <a:spcAft>
          <a:spcPct val="0"/>
        </a:spcAft>
        <a:defRPr b="1" kern="1200">
          <a:solidFill>
            <a:schemeClr val="tx2"/>
          </a:solidFill>
          <a:latin typeface="+mj-lt"/>
          <a:ea typeface="+mj-ea"/>
          <a:cs typeface="+mj-cs"/>
        </a:defRPr>
      </a:lvl1pPr>
      <a:lvl2pPr algn="l" defTabSz="762000" rtl="0" eaLnBrk="0" fontAlgn="base" hangingPunct="0">
        <a:spcBef>
          <a:spcPct val="0"/>
        </a:spcBef>
        <a:spcAft>
          <a:spcPct val="0"/>
        </a:spcAft>
        <a:defRPr b="1">
          <a:solidFill>
            <a:schemeClr val="tx2"/>
          </a:solidFill>
          <a:latin typeface="Times New Roman" panose="02020603050405020304" pitchFamily="18" charset="0"/>
          <a:ea typeface="ＭＳ Ｐゴシック" panose="020B0600070205080204" pitchFamily="50" charset="-128"/>
        </a:defRPr>
      </a:lvl2pPr>
      <a:lvl3pPr algn="l" defTabSz="762000" rtl="0" eaLnBrk="0" fontAlgn="base" hangingPunct="0">
        <a:spcBef>
          <a:spcPct val="0"/>
        </a:spcBef>
        <a:spcAft>
          <a:spcPct val="0"/>
        </a:spcAft>
        <a:defRPr b="1">
          <a:solidFill>
            <a:schemeClr val="tx2"/>
          </a:solidFill>
          <a:latin typeface="Times New Roman" panose="02020603050405020304" pitchFamily="18" charset="0"/>
          <a:ea typeface="ＭＳ Ｐゴシック" panose="020B0600070205080204" pitchFamily="50" charset="-128"/>
        </a:defRPr>
      </a:lvl3pPr>
      <a:lvl4pPr algn="l" defTabSz="762000" rtl="0" eaLnBrk="0" fontAlgn="base" hangingPunct="0">
        <a:spcBef>
          <a:spcPct val="0"/>
        </a:spcBef>
        <a:spcAft>
          <a:spcPct val="0"/>
        </a:spcAft>
        <a:defRPr b="1">
          <a:solidFill>
            <a:schemeClr val="tx2"/>
          </a:solidFill>
          <a:latin typeface="Times New Roman" panose="02020603050405020304" pitchFamily="18" charset="0"/>
          <a:ea typeface="ＭＳ Ｐゴシック" panose="020B0600070205080204" pitchFamily="50" charset="-128"/>
        </a:defRPr>
      </a:lvl4pPr>
      <a:lvl5pPr algn="l" defTabSz="762000" rtl="0" eaLnBrk="0" fontAlgn="base" hangingPunct="0">
        <a:spcBef>
          <a:spcPct val="0"/>
        </a:spcBef>
        <a:spcAft>
          <a:spcPct val="0"/>
        </a:spcAft>
        <a:defRPr b="1">
          <a:solidFill>
            <a:schemeClr val="tx2"/>
          </a:solidFill>
          <a:latin typeface="Times New Roman" panose="02020603050405020304" pitchFamily="18" charset="0"/>
          <a:ea typeface="ＭＳ Ｐゴシック" panose="020B0600070205080204" pitchFamily="50" charset="-128"/>
        </a:defRPr>
      </a:lvl5pPr>
      <a:lvl6pPr marL="457200" algn="l" defTabSz="762000" rtl="0" eaLnBrk="0" fontAlgn="base" hangingPunct="0">
        <a:spcBef>
          <a:spcPct val="0"/>
        </a:spcBef>
        <a:spcAft>
          <a:spcPct val="0"/>
        </a:spcAft>
        <a:defRPr b="1">
          <a:solidFill>
            <a:schemeClr val="tx2"/>
          </a:solidFill>
          <a:latin typeface="Times New Roman" panose="02020603050405020304" pitchFamily="18" charset="0"/>
          <a:ea typeface="ＭＳ Ｐゴシック" panose="020B0600070205080204" pitchFamily="50" charset="-128"/>
        </a:defRPr>
      </a:lvl6pPr>
      <a:lvl7pPr marL="914400" algn="l" defTabSz="762000" rtl="0" eaLnBrk="0" fontAlgn="base" hangingPunct="0">
        <a:spcBef>
          <a:spcPct val="0"/>
        </a:spcBef>
        <a:spcAft>
          <a:spcPct val="0"/>
        </a:spcAft>
        <a:defRPr b="1">
          <a:solidFill>
            <a:schemeClr val="tx2"/>
          </a:solidFill>
          <a:latin typeface="Times New Roman" panose="02020603050405020304" pitchFamily="18" charset="0"/>
          <a:ea typeface="ＭＳ Ｐゴシック" panose="020B0600070205080204" pitchFamily="50" charset="-128"/>
        </a:defRPr>
      </a:lvl7pPr>
      <a:lvl8pPr marL="1371600" algn="l" defTabSz="762000" rtl="0" eaLnBrk="0" fontAlgn="base" hangingPunct="0">
        <a:spcBef>
          <a:spcPct val="0"/>
        </a:spcBef>
        <a:spcAft>
          <a:spcPct val="0"/>
        </a:spcAft>
        <a:defRPr b="1">
          <a:solidFill>
            <a:schemeClr val="tx2"/>
          </a:solidFill>
          <a:latin typeface="Times New Roman" panose="02020603050405020304" pitchFamily="18" charset="0"/>
          <a:ea typeface="ＭＳ Ｐゴシック" panose="020B0600070205080204" pitchFamily="50" charset="-128"/>
        </a:defRPr>
      </a:lvl8pPr>
      <a:lvl9pPr marL="1828800" algn="l" defTabSz="762000" rtl="0" eaLnBrk="0" fontAlgn="base" hangingPunct="0">
        <a:spcBef>
          <a:spcPct val="0"/>
        </a:spcBef>
        <a:spcAft>
          <a:spcPct val="0"/>
        </a:spcAft>
        <a:defRPr b="1">
          <a:solidFill>
            <a:schemeClr val="tx2"/>
          </a:solidFill>
          <a:latin typeface="Times New Roman" panose="02020603050405020304" pitchFamily="18" charset="0"/>
          <a:ea typeface="ＭＳ Ｐゴシック" panose="020B0600070205080204" pitchFamily="50" charset="-128"/>
        </a:defRPr>
      </a:lvl9pPr>
    </p:titleStyle>
    <p:bodyStyle>
      <a:lvl1pPr marL="342900" indent="-342900" algn="l" defTabSz="762000" rtl="0" eaLnBrk="0" fontAlgn="base" hangingPunct="0">
        <a:spcBef>
          <a:spcPct val="20000"/>
        </a:spcBef>
        <a:spcAft>
          <a:spcPct val="0"/>
        </a:spcAft>
        <a:defRPr sz="1600" kern="1200">
          <a:solidFill>
            <a:schemeClr val="tx1"/>
          </a:solidFill>
          <a:latin typeface="+mn-lt"/>
          <a:ea typeface="+mn-ea"/>
          <a:cs typeface="+mn-cs"/>
        </a:defRPr>
      </a:lvl1pPr>
      <a:lvl2pPr marL="742950" indent="-285750" algn="l" defTabSz="762000"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defTabSz="762000"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defTabSz="762000"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defTabSz="762000"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R:\【省内共有】職員共有ファイル限定（担当者・所属を記載のこと）\テンプレート共有システム\ppt用素材\表紙デザイン\表紙１.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980" y="332656"/>
            <a:ext cx="9602552" cy="6408712"/>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4"/>
          <p:cNvSpPr txBox="1">
            <a:spLocks noChangeArrowheads="1"/>
          </p:cNvSpPr>
          <p:nvPr/>
        </p:nvSpPr>
        <p:spPr bwMode="auto">
          <a:xfrm>
            <a:off x="812540" y="2049685"/>
            <a:ext cx="828092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charset="0"/>
                <a:ea typeface="ＭＳ Ｐゴシック" pitchFamily="50" charset="-128"/>
              </a:defRPr>
            </a:lvl1pPr>
            <a:lvl2pPr marL="37931725" indent="-37474525">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buFont typeface="Arial" panose="020B0604020202020204" pitchFamily="34" charset="0"/>
              <a:buNone/>
            </a:pPr>
            <a:r>
              <a:rPr lang="ja-JP" altLang="en-US" sz="3200" dirty="0">
                <a:latin typeface="+mn-ea"/>
                <a:ea typeface="+mn-ea"/>
              </a:rPr>
              <a:t>今後の台風・豪雨対応の向上に向けた</a:t>
            </a:r>
          </a:p>
          <a:p>
            <a:pPr algn="ctr" eaLnBrk="1" hangingPunct="1">
              <a:buFont typeface="Arial" panose="020B0604020202020204" pitchFamily="34" charset="0"/>
              <a:buNone/>
            </a:pPr>
            <a:r>
              <a:rPr lang="ja-JP" altLang="en-US" sz="3200" dirty="0">
                <a:latin typeface="+mn-ea"/>
                <a:ea typeface="+mn-ea"/>
              </a:rPr>
              <a:t>取組（情報収集体制の整備）について</a:t>
            </a:r>
          </a:p>
          <a:p>
            <a:pPr algn="ctr" eaLnBrk="1" hangingPunct="1">
              <a:buFont typeface="Arial" panose="020B0604020202020204" pitchFamily="34" charset="0"/>
              <a:buNone/>
            </a:pPr>
            <a:r>
              <a:rPr lang="ja-JP" altLang="en-US" sz="3200" dirty="0">
                <a:solidFill>
                  <a:srgbClr val="FF9933"/>
                </a:solidFill>
                <a:latin typeface="+mn-ea"/>
                <a:ea typeface="+mn-ea"/>
              </a:rPr>
              <a:t>（簡易ガス用）</a:t>
            </a:r>
            <a:endParaRPr lang="ja-JP" altLang="en-US" sz="3600" b="1" dirty="0">
              <a:solidFill>
                <a:srgbClr val="FF9933"/>
              </a:solidFill>
              <a:latin typeface="Meiryo UI" pitchFamily="50" charset="-128"/>
              <a:ea typeface="Meiryo UI" pitchFamily="50" charset="-128"/>
              <a:cs typeface="Meiryo UI" pitchFamily="50" charset="-128"/>
            </a:endParaRPr>
          </a:p>
        </p:txBody>
      </p:sp>
      <p:sp>
        <p:nvSpPr>
          <p:cNvPr id="5" name="テキスト ボックス 4"/>
          <p:cNvSpPr txBox="1">
            <a:spLocks noChangeArrowheads="1"/>
          </p:cNvSpPr>
          <p:nvPr/>
        </p:nvSpPr>
        <p:spPr bwMode="auto">
          <a:xfrm>
            <a:off x="2648744" y="4617132"/>
            <a:ext cx="4608512"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Arial" charset="0"/>
                <a:ea typeface="ＭＳ Ｐゴシック" pitchFamily="50" charset="-128"/>
              </a:defRPr>
            </a:lvl1pPr>
            <a:lvl2pPr marL="37931725" indent="-37474525">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r>
              <a:rPr lang="ja-JP" altLang="en-US" sz="2400" dirty="0">
                <a:latin typeface="Meiryo UI" pitchFamily="50" charset="-128"/>
                <a:ea typeface="Meiryo UI" pitchFamily="50" charset="-128"/>
                <a:cs typeface="Meiryo UI" pitchFamily="50" charset="-128"/>
              </a:rPr>
              <a:t>２０２０年</a:t>
            </a:r>
            <a:r>
              <a:rPr lang="ja-JP" altLang="en-US" sz="2400" dirty="0">
                <a:solidFill>
                  <a:srgbClr val="FF9933"/>
                </a:solidFill>
                <a:latin typeface="Meiryo UI" pitchFamily="50" charset="-128"/>
                <a:ea typeface="Meiryo UI" pitchFamily="50" charset="-128"/>
                <a:cs typeface="Meiryo UI" pitchFamily="50" charset="-128"/>
              </a:rPr>
              <a:t>８</a:t>
            </a:r>
            <a:r>
              <a:rPr lang="ja-JP" altLang="en-US" sz="2400" dirty="0">
                <a:latin typeface="Meiryo UI" pitchFamily="50" charset="-128"/>
                <a:ea typeface="Meiryo UI" pitchFamily="50" charset="-128"/>
                <a:cs typeface="Meiryo UI" pitchFamily="50" charset="-128"/>
              </a:rPr>
              <a:t>月</a:t>
            </a:r>
            <a:endParaRPr lang="ja-JP" altLang="en-US" sz="1200" dirty="0">
              <a:latin typeface="Meiryo UI" pitchFamily="50" charset="-128"/>
              <a:ea typeface="Meiryo UI" pitchFamily="50" charset="-128"/>
              <a:cs typeface="Meiryo UI" pitchFamily="50" charset="-128"/>
            </a:endParaRPr>
          </a:p>
          <a:p>
            <a:pPr algn="ctr" eaLnBrk="1" hangingPunct="1"/>
            <a:r>
              <a:rPr lang="ja-JP" altLang="en-US" sz="2400" dirty="0">
                <a:latin typeface="Meiryo UI" pitchFamily="50" charset="-128"/>
                <a:ea typeface="Meiryo UI" pitchFamily="50" charset="-128"/>
                <a:cs typeface="Meiryo UI" pitchFamily="50" charset="-128"/>
              </a:rPr>
              <a:t>経済産業省 産業保安グループ</a:t>
            </a:r>
          </a:p>
          <a:p>
            <a:pPr algn="ctr" eaLnBrk="1" hangingPunct="1"/>
            <a:r>
              <a:rPr lang="ja-JP" altLang="en-US" sz="2400" dirty="0">
                <a:latin typeface="Meiryo UI" pitchFamily="50" charset="-128"/>
                <a:ea typeface="Meiryo UI" pitchFamily="50" charset="-128"/>
                <a:cs typeface="Meiryo UI" pitchFamily="50" charset="-128"/>
              </a:rPr>
              <a:t>ガス安全室</a:t>
            </a:r>
          </a:p>
        </p:txBody>
      </p:sp>
      <p:pic>
        <p:nvPicPr>
          <p:cNvPr id="6" name="Picture 5" descr="R:\【省内共有】職員共有ファイル限定（担当者・所属を記載のこと）\経済産業省ロゴマーク（安齋＠広報室）20150831削除\jpgファイル\2和文wabun_logo_jpg\(1)本省honsyo_logo_jpg\wabun_a_logo_color_smal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07272"/>
            <a:ext cx="2140563" cy="864892"/>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1"/>
          <p:cNvSpPr txBox="1">
            <a:spLocks noChangeArrowheads="1"/>
          </p:cNvSpPr>
          <p:nvPr/>
        </p:nvSpPr>
        <p:spPr bwMode="auto">
          <a:xfrm>
            <a:off x="8049344" y="295834"/>
            <a:ext cx="1440160" cy="360040"/>
          </a:xfrm>
          <a:prstGeom prst="rect">
            <a:avLst/>
          </a:prstGeom>
          <a:solidFill>
            <a:schemeClr val="bg1"/>
          </a:solidFill>
          <a:ln w="15875" algn="ctr">
            <a:solidFill>
              <a:schemeClr val="tx1"/>
            </a:solidFill>
            <a:miter lim="800000"/>
            <a:headEnd/>
            <a:tailEnd/>
          </a:ln>
        </p:spPr>
        <p:txBody>
          <a:bodyPr lIns="0" tIns="3600" rIns="0" bIns="3600" anchor="ctr"/>
          <a:lstStyle>
            <a:lvl1pPr eaLnBrk="0" hangingPunct="0">
              <a:defRPr kumimoji="1" sz="1000" b="1">
                <a:solidFill>
                  <a:schemeClr val="tx1"/>
                </a:solidFill>
                <a:latin typeface="ＭＳ Ｐ明朝" charset="-128"/>
                <a:ea typeface="ＭＳ Ｐゴシック" charset="-128"/>
              </a:defRPr>
            </a:lvl1pPr>
            <a:lvl2pPr marL="742950" indent="-285750" eaLnBrk="0" hangingPunct="0">
              <a:defRPr kumimoji="1" sz="1000" b="1">
                <a:solidFill>
                  <a:schemeClr val="tx1"/>
                </a:solidFill>
                <a:latin typeface="ＭＳ Ｐ明朝" charset="-128"/>
                <a:ea typeface="ＭＳ Ｐゴシック" charset="-128"/>
              </a:defRPr>
            </a:lvl2pPr>
            <a:lvl3pPr marL="1143000" indent="-228600" eaLnBrk="0" hangingPunct="0">
              <a:defRPr kumimoji="1" sz="1000" b="1">
                <a:solidFill>
                  <a:schemeClr val="tx1"/>
                </a:solidFill>
                <a:latin typeface="ＭＳ Ｐ明朝" charset="-128"/>
                <a:ea typeface="ＭＳ Ｐゴシック" charset="-128"/>
              </a:defRPr>
            </a:lvl3pPr>
            <a:lvl4pPr marL="1600200" indent="-228600" eaLnBrk="0" hangingPunct="0">
              <a:defRPr kumimoji="1" sz="1000" b="1">
                <a:solidFill>
                  <a:schemeClr val="tx1"/>
                </a:solidFill>
                <a:latin typeface="ＭＳ Ｐ明朝" charset="-128"/>
                <a:ea typeface="ＭＳ Ｐゴシック" charset="-128"/>
              </a:defRPr>
            </a:lvl4pPr>
            <a:lvl5pPr marL="2057400" indent="-228600" eaLnBrk="0" hangingPunct="0">
              <a:defRPr kumimoji="1" sz="1000" b="1">
                <a:solidFill>
                  <a:schemeClr val="tx1"/>
                </a:solidFill>
                <a:latin typeface="ＭＳ Ｐ明朝" charset="-128"/>
                <a:ea typeface="ＭＳ Ｐゴシック" charset="-128"/>
              </a:defRPr>
            </a:lvl5pPr>
            <a:lvl6pPr marL="2514600" indent="-228600" eaLnBrk="0" fontAlgn="base" hangingPunct="0">
              <a:spcBef>
                <a:spcPct val="0"/>
              </a:spcBef>
              <a:spcAft>
                <a:spcPct val="0"/>
              </a:spcAft>
              <a:defRPr kumimoji="1" sz="1000" b="1">
                <a:solidFill>
                  <a:schemeClr val="tx1"/>
                </a:solidFill>
                <a:latin typeface="ＭＳ Ｐ明朝" charset="-128"/>
                <a:ea typeface="ＭＳ Ｐゴシック" charset="-128"/>
              </a:defRPr>
            </a:lvl6pPr>
            <a:lvl7pPr marL="2971800" indent="-228600" eaLnBrk="0" fontAlgn="base" hangingPunct="0">
              <a:spcBef>
                <a:spcPct val="0"/>
              </a:spcBef>
              <a:spcAft>
                <a:spcPct val="0"/>
              </a:spcAft>
              <a:defRPr kumimoji="1" sz="1000" b="1">
                <a:solidFill>
                  <a:schemeClr val="tx1"/>
                </a:solidFill>
                <a:latin typeface="ＭＳ Ｐ明朝" charset="-128"/>
                <a:ea typeface="ＭＳ Ｐゴシック" charset="-128"/>
              </a:defRPr>
            </a:lvl7pPr>
            <a:lvl8pPr marL="3429000" indent="-228600" eaLnBrk="0" fontAlgn="base" hangingPunct="0">
              <a:spcBef>
                <a:spcPct val="0"/>
              </a:spcBef>
              <a:spcAft>
                <a:spcPct val="0"/>
              </a:spcAft>
              <a:defRPr kumimoji="1" sz="1000" b="1">
                <a:solidFill>
                  <a:schemeClr val="tx1"/>
                </a:solidFill>
                <a:latin typeface="ＭＳ Ｐ明朝" charset="-128"/>
                <a:ea typeface="ＭＳ Ｐゴシック" charset="-128"/>
              </a:defRPr>
            </a:lvl8pPr>
            <a:lvl9pPr marL="3886200" indent="-228600" eaLnBrk="0" fontAlgn="base" hangingPunct="0">
              <a:spcBef>
                <a:spcPct val="0"/>
              </a:spcBef>
              <a:spcAft>
                <a:spcPct val="0"/>
              </a:spcAft>
              <a:defRPr kumimoji="1" sz="1000" b="1">
                <a:solidFill>
                  <a:schemeClr val="tx1"/>
                </a:solidFill>
                <a:latin typeface="ＭＳ Ｐ明朝" charset="-128"/>
                <a:ea typeface="ＭＳ Ｐゴシック" charset="-128"/>
              </a:defRPr>
            </a:lvl9pPr>
          </a:lstStyle>
          <a:p>
            <a:pPr algn="ctr" eaLnBrk="1" hangingPunct="1"/>
            <a:r>
              <a:rPr kumimoji="0" lang="ja-JP" altLang="en-US" sz="2000" dirty="0">
                <a:latin typeface="Meiryo UI" pitchFamily="50" charset="-128"/>
                <a:ea typeface="Meiryo UI" pitchFamily="50" charset="-128"/>
                <a:cs typeface="Meiryo UI" pitchFamily="50" charset="-128"/>
              </a:rPr>
              <a:t>説明資料</a:t>
            </a:r>
          </a:p>
        </p:txBody>
      </p:sp>
    </p:spTree>
    <p:extLst>
      <p:ext uri="{BB962C8B-B14F-4D97-AF65-F5344CB8AC3E}">
        <p14:creationId xmlns:p14="http://schemas.microsoft.com/office/powerpoint/2010/main" val="2232894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25"/>
          <p:cNvSpPr txBox="1">
            <a:spLocks/>
          </p:cNvSpPr>
          <p:nvPr/>
        </p:nvSpPr>
        <p:spPr>
          <a:xfrm>
            <a:off x="7401272" y="649579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９</a:t>
            </a:r>
          </a:p>
        </p:txBody>
      </p:sp>
      <p:sp>
        <p:nvSpPr>
          <p:cNvPr id="7" name="タイトル 1">
            <a:extLst>
              <a:ext uri="{FF2B5EF4-FFF2-40B4-BE49-F238E27FC236}">
                <a16:creationId xmlns:a16="http://schemas.microsoft.com/office/drawing/2014/main" id="{F1C7F517-6BF9-45EB-8F46-337674DB757C}"/>
              </a:ext>
            </a:extLst>
          </p:cNvPr>
          <p:cNvSpPr>
            <a:spLocks noGrp="1"/>
          </p:cNvSpPr>
          <p:nvPr>
            <p:ph type="title"/>
          </p:nvPr>
        </p:nvSpPr>
        <p:spPr>
          <a:xfrm>
            <a:off x="488504" y="764704"/>
            <a:ext cx="8709409" cy="549275"/>
          </a:xfrm>
        </p:spPr>
        <p:txBody>
          <a:bodyPr/>
          <a:lstStyle/>
          <a:p>
            <a:r>
              <a:rPr kumimoji="1" lang="ja-JP" altLang="en-US" b="0" dirty="0"/>
              <a:t>（参考）新たな報告様式のイメージ</a:t>
            </a:r>
          </a:p>
        </p:txBody>
      </p:sp>
      <p:sp>
        <p:nvSpPr>
          <p:cNvPr id="6" name="テキスト ボックス 5"/>
          <p:cNvSpPr txBox="1">
            <a:spLocks noChangeArrowheads="1"/>
          </p:cNvSpPr>
          <p:nvPr/>
        </p:nvSpPr>
        <p:spPr bwMode="auto">
          <a:xfrm>
            <a:off x="560512" y="3991865"/>
            <a:ext cx="6768752" cy="461665"/>
          </a:xfrm>
          <a:prstGeom prst="rect">
            <a:avLst/>
          </a:prstGeom>
          <a:solidFill>
            <a:srgbClr val="FFFF00"/>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44000" lvl="0" indent="-457200" eaLnBrk="1" fontAlgn="auto" hangingPunct="1">
              <a:spcBef>
                <a:spcPts val="0"/>
              </a:spcBef>
              <a:spcAft>
                <a:spcPts val="0"/>
              </a:spcAft>
              <a:tabLst>
                <a:tab pos="5400675" algn="r"/>
              </a:tabLst>
              <a:defRPr/>
            </a:pPr>
            <a:r>
              <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専用様式は本ルールの運用開始段階で電子媒体として配布される予定。（エクセルファイル形式）</a:t>
            </a:r>
          </a:p>
          <a:p>
            <a:pPr marL="144000" lvl="0" indent="-457200" eaLnBrk="1" fontAlgn="auto" hangingPunct="1">
              <a:spcBef>
                <a:spcPts val="0"/>
              </a:spcBef>
              <a:spcAft>
                <a:spcPts val="0"/>
              </a:spcAft>
              <a:tabLst>
                <a:tab pos="5400675" algn="r"/>
              </a:tabLst>
              <a:defRPr/>
            </a:pPr>
            <a:r>
              <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「行政庁への要望事項等」欄には、例えば道路の復旧、土砂や倒木の撤去などの要望事項を記入できる。</a:t>
            </a:r>
          </a:p>
        </p:txBody>
      </p:sp>
      <p:pic>
        <p:nvPicPr>
          <p:cNvPr id="9" name="図 8"/>
          <p:cNvPicPr>
            <a:picLocks noChangeAspect="1"/>
          </p:cNvPicPr>
          <p:nvPr/>
        </p:nvPicPr>
        <p:blipFill>
          <a:blip r:embed="rId2"/>
          <a:stretch>
            <a:fillRect/>
          </a:stretch>
        </p:blipFill>
        <p:spPr>
          <a:xfrm>
            <a:off x="456793" y="1495716"/>
            <a:ext cx="9176335" cy="2314411"/>
          </a:xfrm>
          <a:prstGeom prst="rect">
            <a:avLst/>
          </a:prstGeom>
        </p:spPr>
      </p:pic>
    </p:spTree>
    <p:extLst>
      <p:ext uri="{BB962C8B-B14F-4D97-AF65-F5344CB8AC3E}">
        <p14:creationId xmlns:p14="http://schemas.microsoft.com/office/powerpoint/2010/main" val="2613137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台風・豪雨に対する対応の向上に向けた改善の観点</a:t>
            </a:r>
            <a:endParaRPr kumimoji="1" lang="ja-JP" altLang="en-US" dirty="0"/>
          </a:p>
        </p:txBody>
      </p:sp>
      <p:sp>
        <p:nvSpPr>
          <p:cNvPr id="12" name="テキスト ボックス 11">
            <a:extLst>
              <a:ext uri="{FF2B5EF4-FFF2-40B4-BE49-F238E27FC236}">
                <a16:creationId xmlns:a16="http://schemas.microsoft.com/office/drawing/2014/main" id="{49E44B63-23D0-4E9B-BE6C-CD2D21535E01}"/>
              </a:ext>
            </a:extLst>
          </p:cNvPr>
          <p:cNvSpPr txBox="1">
            <a:spLocks noChangeArrowheads="1"/>
          </p:cNvSpPr>
          <p:nvPr/>
        </p:nvSpPr>
        <p:spPr bwMode="auto">
          <a:xfrm>
            <a:off x="548755" y="823783"/>
            <a:ext cx="8771935" cy="2062103"/>
          </a:xfrm>
          <a:prstGeom prst="rect">
            <a:avLst/>
          </a:prstGeom>
          <a:solidFill>
            <a:schemeClr val="accent6">
              <a:lumMod val="20000"/>
              <a:lumOff val="80000"/>
            </a:schemeClr>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dirty="0">
                <a:solidFill>
                  <a:srgbClr val="000066"/>
                </a:solidFill>
                <a:latin typeface="HG丸ｺﾞｼｯｸM-PRO" panose="020F0600000000000000" pitchFamily="50" charset="-128"/>
                <a:ea typeface="HG丸ｺﾞｼｯｸM-PRO" panose="020F0600000000000000" pitchFamily="50" charset="-128"/>
                <a:cs typeface="Meiryo UI" panose="020B0604030504040204" pitchFamily="50" charset="-128"/>
              </a:rPr>
              <a:t>●考慮すべきガス事業における被害状況</a:t>
            </a:r>
          </a:p>
          <a:p>
            <a:pPr eaLnBrk="1" hangingPunct="1"/>
            <a:r>
              <a:rPr lang="ja-JP" altLang="en-US" dirty="0">
                <a:solidFill>
                  <a:srgbClr val="000066"/>
                </a:solidFill>
                <a:latin typeface="HG丸ｺﾞｼｯｸM-PRO" panose="020F0600000000000000" pitchFamily="50" charset="-128"/>
                <a:ea typeface="HG丸ｺﾞｼｯｸM-PRO" panose="020F0600000000000000" pitchFamily="50" charset="-128"/>
                <a:cs typeface="Meiryo UI" panose="020B0604030504040204" pitchFamily="50" charset="-128"/>
              </a:rPr>
              <a:t>・　ガス導管については、埋設されていることから、風雨による影響は比較的受けにくいが、極端な大雨のような場合には、土砂災害に伴う導管、供給管の損傷等が発生する場合があり、法定の事故報告対象未満の比較的小規模な供給支障が同時多発することがある。</a:t>
            </a:r>
          </a:p>
          <a:p>
            <a:pPr eaLnBrk="1" hangingPunct="1"/>
            <a:r>
              <a:rPr lang="ja-JP" altLang="en-US" dirty="0">
                <a:solidFill>
                  <a:srgbClr val="000066"/>
                </a:solidFill>
                <a:latin typeface="HG丸ｺﾞｼｯｸM-PRO" panose="020F0600000000000000" pitchFamily="50" charset="-128"/>
                <a:ea typeface="HG丸ｺﾞｼｯｸM-PRO" panose="020F0600000000000000" pitchFamily="50" charset="-128"/>
                <a:cs typeface="Meiryo UI" panose="020B0604030504040204" pitchFamily="50" charset="-128"/>
              </a:rPr>
              <a:t>・　近年の住宅事情により、人工平坦化地、丘陵地等に展開する導管等も一定程度、存在しており、これらについては、軟弱地盤、急傾斜地であるなどの状況から土砂災害の被害が発生する可能性がある。</a:t>
            </a:r>
          </a:p>
          <a:p>
            <a:pPr eaLnBrk="1" hangingPunct="1"/>
            <a:r>
              <a:rPr lang="ja-JP" altLang="en-US" dirty="0">
                <a:solidFill>
                  <a:srgbClr val="000066"/>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endParaRPr lang="ja-JP" altLang="en-US" dirty="0">
              <a:solidFill>
                <a:srgbClr val="00006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34603C94-0196-4244-B540-05492939003F}"/>
              </a:ext>
            </a:extLst>
          </p:cNvPr>
          <p:cNvSpPr txBox="1">
            <a:spLocks noChangeArrowheads="1"/>
          </p:cNvSpPr>
          <p:nvPr/>
        </p:nvSpPr>
        <p:spPr bwMode="auto">
          <a:xfrm>
            <a:off x="548754" y="2996952"/>
            <a:ext cx="8771935" cy="3785652"/>
          </a:xfrm>
          <a:prstGeom prst="rect">
            <a:avLst/>
          </a:prstGeom>
          <a:solidFill>
            <a:srgbClr val="FFFFCC"/>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dirty="0">
                <a:solidFill>
                  <a:srgbClr val="000066"/>
                </a:solidFill>
                <a:latin typeface="HG丸ｺﾞｼｯｸM-PRO" panose="020F0600000000000000" pitchFamily="50" charset="-128"/>
                <a:ea typeface="HG丸ｺﾞｼｯｸM-PRO" panose="020F0600000000000000" pitchFamily="50" charset="-128"/>
                <a:cs typeface="Meiryo UI" panose="020B0604030504040204" pitchFamily="50" charset="-128"/>
              </a:rPr>
              <a:t>●台風・豪雨に対する対応の向上に向けた改善</a:t>
            </a:r>
          </a:p>
          <a:p>
            <a:pPr eaLnBrk="1" hangingPunct="1"/>
            <a:r>
              <a:rPr lang="ja-JP" altLang="en-US" dirty="0">
                <a:solidFill>
                  <a:srgbClr val="000066"/>
                </a:solidFill>
                <a:latin typeface="HG丸ｺﾞｼｯｸM-PRO" panose="020F0600000000000000" pitchFamily="50" charset="-128"/>
                <a:ea typeface="HG丸ｺﾞｼｯｸM-PRO" panose="020F0600000000000000" pitchFamily="50" charset="-128"/>
                <a:cs typeface="Meiryo UI" panose="020B0604030504040204" pitchFamily="50" charset="-128"/>
              </a:rPr>
              <a:t>　　上記を踏まえ、都市ガスの安定供給を確保する観点から、行政庁、ガス事業者による情報収集や迅速な二次災害防止・復旧対応のために絶え間なく必要な改善を図ることが望ましい。</a:t>
            </a:r>
          </a:p>
          <a:p>
            <a:pPr eaLnBrk="1" hangingPunct="1"/>
            <a:r>
              <a:rPr lang="ja-JP" altLang="en-US" dirty="0">
                <a:solidFill>
                  <a:srgbClr val="FF0000"/>
                </a:solidFill>
                <a:latin typeface="HG丸ｺﾞｼｯｸM-PRO" panose="020F0600000000000000" pitchFamily="50" charset="-128"/>
                <a:ea typeface="HG丸ｺﾞｼｯｸM-PRO" panose="020F0600000000000000" pitchFamily="50" charset="-128"/>
                <a:cs typeface="Meiryo UI" panose="020B0604030504040204" pitchFamily="50" charset="-128"/>
              </a:rPr>
              <a:t>・整理すべき課題</a:t>
            </a:r>
          </a:p>
          <a:p>
            <a:pPr eaLnBrk="1" hangingPunct="1"/>
            <a:r>
              <a:rPr lang="ja-JP" altLang="en-US" dirty="0">
                <a:solidFill>
                  <a:srgbClr val="FF0000"/>
                </a:solidFill>
                <a:latin typeface="HG丸ｺﾞｼｯｸM-PRO" panose="020F0600000000000000" pitchFamily="50" charset="-128"/>
                <a:ea typeface="HG丸ｺﾞｼｯｸM-PRO" panose="020F0600000000000000" pitchFamily="50" charset="-128"/>
                <a:cs typeface="Meiryo UI" panose="020B0604030504040204" pitchFamily="50" charset="-128"/>
              </a:rPr>
              <a:t>　　ガス事業法に基づく事故報告制度は、その報告対象は、通常のガス工作物の工事、維持、運用における事故を予定しているもので、台風・豪雨時における災害時における被害情報の収集・把握を想定しているものではなく、経済産業省からの随時の要請により、業界が対応しているのが現状であり、報告すべき事象、報告ルート等も明示的に定められたものはない状況。</a:t>
            </a:r>
          </a:p>
          <a:p>
            <a:pPr eaLnBrk="1" hangingPunct="1"/>
            <a:r>
              <a:rPr lang="ja-JP" altLang="en-US" dirty="0">
                <a:solidFill>
                  <a:srgbClr val="FF0000"/>
                </a:solidFill>
                <a:latin typeface="HG丸ｺﾞｼｯｸM-PRO" panose="020F0600000000000000" pitchFamily="50" charset="-128"/>
                <a:ea typeface="HG丸ｺﾞｼｯｸM-PRO" panose="020F0600000000000000" pitchFamily="50" charset="-128"/>
                <a:cs typeface="Meiryo UI" panose="020B0604030504040204" pitchFamily="50" charset="-128"/>
              </a:rPr>
              <a:t>・台風、豪雨に伴う被害の適切な共有</a:t>
            </a:r>
          </a:p>
          <a:p>
            <a:pPr eaLnBrk="1" hangingPunct="1"/>
            <a:r>
              <a:rPr lang="ja-JP" altLang="en-US" dirty="0">
                <a:solidFill>
                  <a:srgbClr val="FF0000"/>
                </a:solidFill>
                <a:latin typeface="HG丸ｺﾞｼｯｸM-PRO" panose="020F0600000000000000" pitchFamily="50" charset="-128"/>
                <a:ea typeface="HG丸ｺﾞｼｯｸM-PRO" panose="020F0600000000000000" pitchFamily="50" charset="-128"/>
                <a:cs typeface="Meiryo UI" panose="020B0604030504040204" pitchFamily="50" charset="-128"/>
              </a:rPr>
              <a:t>　　事故報告対象未満の比較的小規模な供給支障であっても、台風、豪雨災害のような場合には、迅速に被害情報を収集し、被害の全体像を把握することが、その後の復旧活動のためには重要であることから、</a:t>
            </a:r>
            <a:r>
              <a:rPr lang="ja-JP" altLang="en-US" u="sng" dirty="0">
                <a:solidFill>
                  <a:srgbClr val="FF0000"/>
                </a:solidFill>
                <a:latin typeface="HG丸ｺﾞｼｯｸM-PRO" panose="020F0600000000000000" pitchFamily="50" charset="-128"/>
                <a:ea typeface="HG丸ｺﾞｼｯｸM-PRO" panose="020F0600000000000000" pitchFamily="50" charset="-128"/>
                <a:cs typeface="Meiryo UI" panose="020B0604030504040204" pitchFamily="50" charset="-128"/>
              </a:rPr>
              <a:t>被害情報の共有に係る認識・役割を整理し、自律的な情報集約・把握が行える機能を整える</a:t>
            </a:r>
            <a:r>
              <a:rPr lang="ja-JP" altLang="en-US" dirty="0">
                <a:solidFill>
                  <a:srgbClr val="FF0000"/>
                </a:solidFill>
                <a:latin typeface="HG丸ｺﾞｼｯｸM-PRO" panose="020F0600000000000000" pitchFamily="50" charset="-128"/>
                <a:ea typeface="HG丸ｺﾞｼｯｸM-PRO" panose="020F0600000000000000" pitchFamily="50" charset="-128"/>
                <a:cs typeface="Meiryo UI" panose="020B0604030504040204" pitchFamily="50" charset="-128"/>
              </a:rPr>
              <a:t>ことが望ましい。</a:t>
            </a:r>
          </a:p>
        </p:txBody>
      </p:sp>
      <p:sp>
        <p:nvSpPr>
          <p:cNvPr id="7" name="スライド番号プレースホルダー 2"/>
          <p:cNvSpPr txBox="1">
            <a:spLocks/>
          </p:cNvSpPr>
          <p:nvPr/>
        </p:nvSpPr>
        <p:spPr>
          <a:xfrm>
            <a:off x="7474036" y="6467866"/>
            <a:ext cx="222885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358944A3-99B5-4C05-8704-9F940604C7CC}" type="slidenum">
              <a:rPr kumimoji="1" lang="ja-JP" altLang="en-US" sz="1200" b="0" i="0" u="none" strike="noStrike" kern="1200" cap="none" spc="0" normalizeH="0" baseline="0" noProof="0" smtClean="0">
                <a:ln>
                  <a:noFill/>
                </a:ln>
                <a:solidFill>
                  <a:schemeClr val="tx1"/>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39901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9C4CDAF-97FD-4DB1-B22C-968C1B96ECE8}"/>
              </a:ext>
            </a:extLst>
          </p:cNvPr>
          <p:cNvSpPr>
            <a:spLocks noGrp="1"/>
          </p:cNvSpPr>
          <p:nvPr>
            <p:ph idx="1"/>
          </p:nvPr>
        </p:nvSpPr>
        <p:spPr>
          <a:xfrm>
            <a:off x="704528" y="1628800"/>
            <a:ext cx="8693150" cy="4464496"/>
          </a:xfrm>
        </p:spPr>
        <p:txBody>
          <a:bodyPr/>
          <a:lstStyle/>
          <a:p>
            <a:pPr marL="0" indent="0"/>
            <a:r>
              <a:rPr lang="ja-JP" altLang="en-US" sz="2600" dirty="0"/>
              <a:t>■今後の台風・豪雨時に実施が必要な事項</a:t>
            </a:r>
            <a:endParaRPr lang="en-US" altLang="ja-JP" sz="2600" dirty="0"/>
          </a:p>
          <a:p>
            <a:pPr marL="0" indent="0"/>
            <a:r>
              <a:rPr lang="ja-JP" altLang="en-US" sz="2600" dirty="0"/>
              <a:t>・通常の事故報告対象未満（</a:t>
            </a:r>
            <a:r>
              <a:rPr lang="en-US" altLang="ja-JP" sz="2600" dirty="0"/>
              <a:t>30</a:t>
            </a:r>
            <a:r>
              <a:rPr lang="ja-JP" altLang="en-US" sz="2600" dirty="0"/>
              <a:t>件未満）の供給支障であっても確実に報告</a:t>
            </a:r>
            <a:endParaRPr lang="en-US" altLang="ja-JP" sz="2600" dirty="0"/>
          </a:p>
          <a:p>
            <a:pPr marL="0" indent="0"/>
            <a:endParaRPr lang="en-US" altLang="ja-JP" sz="2600" dirty="0"/>
          </a:p>
          <a:p>
            <a:pPr marL="0" indent="0"/>
            <a:r>
              <a:rPr lang="ja-JP" altLang="en-US" sz="2600" dirty="0"/>
              <a:t>■上記を実施するために、下記①～③について明確化を図る</a:t>
            </a:r>
            <a:endParaRPr lang="en-US" altLang="ja-JP" sz="2600" dirty="0"/>
          </a:p>
          <a:p>
            <a:pPr marL="514350" indent="-514350">
              <a:buFont typeface="+mj-ea"/>
              <a:buAutoNum type="circleNumDbPlain"/>
            </a:pPr>
            <a:r>
              <a:rPr lang="ja-JP" altLang="en-US" sz="2600" dirty="0"/>
              <a:t>臨時の情報収集・報告対応の発動条件</a:t>
            </a:r>
            <a:endParaRPr kumimoji="1" lang="en-US" altLang="ja-JP" sz="2600" dirty="0"/>
          </a:p>
          <a:p>
            <a:pPr marL="514350" indent="-514350">
              <a:buFont typeface="+mj-ea"/>
              <a:buAutoNum type="circleNumDbPlain"/>
            </a:pPr>
            <a:r>
              <a:rPr kumimoji="1" lang="ja-JP" altLang="en-US" sz="2600" dirty="0"/>
              <a:t>報告</a:t>
            </a:r>
            <a:r>
              <a:rPr lang="ja-JP" altLang="en-US" sz="2600" dirty="0"/>
              <a:t>経路</a:t>
            </a:r>
            <a:endParaRPr kumimoji="1" lang="en-US" altLang="ja-JP" sz="2600" dirty="0"/>
          </a:p>
          <a:p>
            <a:pPr marL="514350" indent="-514350">
              <a:buFont typeface="+mj-ea"/>
              <a:buAutoNum type="circleNumDbPlain"/>
            </a:pPr>
            <a:r>
              <a:rPr lang="ja-JP" altLang="en-US" sz="2600" dirty="0"/>
              <a:t>報告対象、単位、様式等</a:t>
            </a:r>
            <a:endParaRPr lang="en-US" altLang="ja-JP" sz="2600" dirty="0"/>
          </a:p>
          <a:p>
            <a:pPr marL="0" indent="0"/>
            <a:r>
              <a:rPr lang="en-US" altLang="ja-JP" sz="2600" dirty="0"/>
              <a:t>※</a:t>
            </a:r>
            <a:r>
              <a:rPr lang="ja-JP" altLang="en-US" sz="2600" dirty="0"/>
              <a:t>マニュアル、通達等で事業者に周知してはどうか</a:t>
            </a:r>
            <a:endParaRPr lang="en-US" altLang="ja-JP" sz="2600" dirty="0"/>
          </a:p>
        </p:txBody>
      </p:sp>
      <p:sp>
        <p:nvSpPr>
          <p:cNvPr id="4" name="タイトル 1">
            <a:extLst>
              <a:ext uri="{FF2B5EF4-FFF2-40B4-BE49-F238E27FC236}">
                <a16:creationId xmlns:a16="http://schemas.microsoft.com/office/drawing/2014/main" id="{C46030A6-B784-41A3-A188-8BA85AB5F7B3}"/>
              </a:ext>
            </a:extLst>
          </p:cNvPr>
          <p:cNvSpPr>
            <a:spLocks noGrp="1"/>
          </p:cNvSpPr>
          <p:nvPr>
            <p:ph type="title"/>
          </p:nvPr>
        </p:nvSpPr>
        <p:spPr>
          <a:xfrm>
            <a:off x="416496" y="692696"/>
            <a:ext cx="8709409" cy="549275"/>
          </a:xfrm>
        </p:spPr>
        <p:txBody>
          <a:bodyPr/>
          <a:lstStyle/>
          <a:p>
            <a:r>
              <a:rPr kumimoji="1" lang="ja-JP" altLang="en-US" sz="2800" dirty="0"/>
              <a:t>今後の台風・豪雨対応</a:t>
            </a:r>
          </a:p>
        </p:txBody>
      </p:sp>
      <p:sp>
        <p:nvSpPr>
          <p:cNvPr id="5" name="スライド番号プレースホルダ 25"/>
          <p:cNvSpPr txBox="1">
            <a:spLocks/>
          </p:cNvSpPr>
          <p:nvPr/>
        </p:nvSpPr>
        <p:spPr>
          <a:xfrm>
            <a:off x="7401272" y="649579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0038234-5FE1-4835-99A4-6BE55CCCE0F7}"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1227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9C4CDAF-97FD-4DB1-B22C-968C1B96ECE8}"/>
              </a:ext>
            </a:extLst>
          </p:cNvPr>
          <p:cNvSpPr>
            <a:spLocks noGrp="1"/>
          </p:cNvSpPr>
          <p:nvPr>
            <p:ph idx="1"/>
          </p:nvPr>
        </p:nvSpPr>
        <p:spPr>
          <a:xfrm>
            <a:off x="400782" y="800707"/>
            <a:ext cx="9311890" cy="5695091"/>
          </a:xfrm>
          <a:solidFill>
            <a:schemeClr val="bg1"/>
          </a:solidFill>
          <a:ln>
            <a:solidFill>
              <a:schemeClr val="tx1"/>
            </a:solidFill>
          </a:ln>
        </p:spPr>
        <p:txBody>
          <a:bodyPr/>
          <a:lstStyle/>
          <a:p>
            <a:pPr marL="0" indent="0"/>
            <a:r>
              <a:rPr lang="en-US" altLang="ja-JP" sz="1800" dirty="0"/>
              <a:t>【</a:t>
            </a:r>
            <a:r>
              <a:rPr lang="ja-JP" altLang="en-US" sz="1800" dirty="0"/>
              <a:t>⓪実施内容</a:t>
            </a:r>
            <a:r>
              <a:rPr lang="en-US" altLang="ja-JP" sz="1800" dirty="0"/>
              <a:t>】</a:t>
            </a:r>
            <a:r>
              <a:rPr lang="ja-JP" altLang="en-US" sz="1800" dirty="0"/>
              <a:t>：通常の事故報告対象以外の</a:t>
            </a:r>
            <a:r>
              <a:rPr lang="en-US" altLang="ja-JP" sz="1800" dirty="0"/>
              <a:t>METI</a:t>
            </a:r>
            <a:r>
              <a:rPr lang="ja-JP" altLang="en-US" sz="1800" dirty="0"/>
              <a:t>報告を実施　⇒　臨時対応</a:t>
            </a:r>
            <a:endParaRPr lang="en-US" altLang="ja-JP" sz="1800" dirty="0"/>
          </a:p>
          <a:p>
            <a:pPr marL="0" indent="0"/>
            <a:endParaRPr lang="en-US" altLang="ja-JP" sz="700" dirty="0"/>
          </a:p>
          <a:p>
            <a:pPr marL="0" indent="0"/>
            <a:r>
              <a:rPr lang="en-US" altLang="ja-JP" sz="1800" dirty="0"/>
              <a:t>【</a:t>
            </a:r>
            <a:r>
              <a:rPr lang="ja-JP" altLang="en-US" sz="1800" dirty="0"/>
              <a:t>①発動条件・対象事業者</a:t>
            </a:r>
            <a:r>
              <a:rPr lang="en-US" altLang="ja-JP" sz="1800" dirty="0"/>
              <a:t>】</a:t>
            </a:r>
            <a:r>
              <a:rPr lang="ja-JP" altLang="en-US" sz="1800" dirty="0"/>
              <a:t>：</a:t>
            </a:r>
            <a:endParaRPr lang="en-US" altLang="ja-JP" sz="1800" dirty="0"/>
          </a:p>
          <a:p>
            <a:pPr marL="0" indent="0">
              <a:spcBef>
                <a:spcPts val="0"/>
              </a:spcBef>
            </a:pPr>
            <a:r>
              <a:rPr lang="ja-JP" altLang="en-US" sz="2000" dirty="0"/>
              <a:t>供給エリアにおいて、下記の（１）又は（２）の状態となった場合、臨時対応を開始</a:t>
            </a:r>
            <a:endParaRPr lang="en-US" altLang="ja-JP" sz="2000" dirty="0"/>
          </a:p>
          <a:p>
            <a:pPr marL="0" indent="0">
              <a:spcBef>
                <a:spcPts val="0"/>
              </a:spcBef>
            </a:pPr>
            <a:r>
              <a:rPr lang="ja-JP" altLang="en-US" sz="2000" dirty="0">
                <a:solidFill>
                  <a:srgbClr val="FF0000"/>
                </a:solidFill>
              </a:rPr>
              <a:t>（１）警戒レベル４相当の「土砂災害警戒情報」等が概ね４時間以上継続発表</a:t>
            </a:r>
            <a:r>
              <a:rPr lang="en-US" altLang="ja-JP" sz="2000" baseline="30000" dirty="0"/>
              <a:t>※</a:t>
            </a:r>
            <a:r>
              <a:rPr lang="ja-JP" altLang="en-US" sz="2000" baseline="30000" dirty="0"/>
              <a:t>１</a:t>
            </a:r>
            <a:endParaRPr lang="en-US" altLang="ja-JP" sz="2000" dirty="0"/>
          </a:p>
          <a:p>
            <a:pPr marL="0" indent="0">
              <a:spcBef>
                <a:spcPts val="0"/>
              </a:spcBef>
            </a:pPr>
            <a:r>
              <a:rPr lang="ja-JP" altLang="en-US" sz="2000" dirty="0">
                <a:solidFill>
                  <a:srgbClr val="FF0000"/>
                </a:solidFill>
              </a:rPr>
              <a:t>（２）市町村から警戒レベル</a:t>
            </a:r>
            <a:r>
              <a:rPr lang="en-US" altLang="ja-JP" sz="2000" dirty="0">
                <a:solidFill>
                  <a:srgbClr val="FF0000"/>
                </a:solidFill>
              </a:rPr>
              <a:t>4</a:t>
            </a:r>
            <a:r>
              <a:rPr lang="ja-JP" altLang="en-US" sz="2000" dirty="0">
                <a:solidFill>
                  <a:srgbClr val="FF0000"/>
                </a:solidFill>
              </a:rPr>
              <a:t>「避難勧告」や「避難指示（緊急）」が発令</a:t>
            </a:r>
          </a:p>
          <a:p>
            <a:pPr marL="0" indent="0">
              <a:spcBef>
                <a:spcPts val="0"/>
              </a:spcBef>
            </a:pPr>
            <a:r>
              <a:rPr lang="ja-JP" altLang="en-US" sz="2000" dirty="0"/>
              <a:t>　</a:t>
            </a:r>
            <a:r>
              <a:rPr lang="en-US" altLang="ja-JP" sz="1400" dirty="0"/>
              <a:t>※</a:t>
            </a:r>
            <a:r>
              <a:rPr lang="ja-JP" altLang="en-US" sz="1400" dirty="0"/>
              <a:t>１：短時間の警戒レベル</a:t>
            </a:r>
            <a:r>
              <a:rPr lang="en-US" altLang="ja-JP" sz="1400" dirty="0"/>
              <a:t>4</a:t>
            </a:r>
            <a:r>
              <a:rPr lang="ja-JP" altLang="en-US" sz="1400" dirty="0"/>
              <a:t>等の場合は報告不要</a:t>
            </a:r>
            <a:endParaRPr lang="ja-JP" altLang="en-US" sz="2000" dirty="0"/>
          </a:p>
          <a:p>
            <a:pPr marL="0" indent="0">
              <a:spcBef>
                <a:spcPts val="600"/>
              </a:spcBef>
            </a:pPr>
            <a:endParaRPr lang="en-US" altLang="ja-JP" sz="1800" dirty="0"/>
          </a:p>
          <a:p>
            <a:pPr marL="0" indent="0">
              <a:spcBef>
                <a:spcPts val="600"/>
              </a:spcBef>
            </a:pPr>
            <a:r>
              <a:rPr lang="ja-JP" altLang="en-US" sz="1800" dirty="0"/>
              <a:t>ただし、個別の地域、個別の状況に応じて政府として必要と判断し、被害情報収集の指示が</a:t>
            </a:r>
            <a:endParaRPr lang="en-US" altLang="ja-JP" sz="1800" dirty="0"/>
          </a:p>
          <a:p>
            <a:pPr marL="0" indent="0">
              <a:spcBef>
                <a:spcPts val="600"/>
              </a:spcBef>
            </a:pPr>
            <a:r>
              <a:rPr lang="ja-JP" altLang="en-US" sz="1800" dirty="0"/>
              <a:t>発出された場合、当該指示に基づき個別対応</a:t>
            </a:r>
            <a:endParaRPr lang="en-US" altLang="ja-JP" sz="1800" dirty="0"/>
          </a:p>
          <a:p>
            <a:pPr marL="0" indent="0">
              <a:spcBef>
                <a:spcPts val="0"/>
              </a:spcBef>
            </a:pPr>
            <a:r>
              <a:rPr lang="en-US" altLang="ja-JP" dirty="0"/>
              <a:t>※</a:t>
            </a:r>
            <a:r>
              <a:rPr lang="ja-JP" altLang="en-US" dirty="0"/>
              <a:t>個別対応の場合は、ガス安全室より保安監督部経由で個者へ状況確認（</a:t>
            </a:r>
            <a:r>
              <a:rPr lang="en-US" altLang="ja-JP" dirty="0"/>
              <a:t>JCGA</a:t>
            </a:r>
            <a:r>
              <a:rPr lang="ja-JP" altLang="en-US" dirty="0"/>
              <a:t>にもガス安全室より同報）</a:t>
            </a:r>
            <a:endParaRPr lang="en-US" altLang="ja-JP" dirty="0"/>
          </a:p>
          <a:p>
            <a:pPr marL="0" indent="0">
              <a:spcBef>
                <a:spcPts val="600"/>
              </a:spcBef>
            </a:pPr>
            <a:endParaRPr lang="en-US" altLang="ja-JP" sz="700" dirty="0"/>
          </a:p>
          <a:p>
            <a:pPr marL="0" indent="0">
              <a:spcBef>
                <a:spcPts val="0"/>
              </a:spcBef>
            </a:pPr>
            <a:r>
              <a:rPr lang="ja-JP" altLang="en-US" sz="1800" dirty="0"/>
              <a:t>なお、上記発動条件に達した場合及び被害が発生した場合は、事業者から下記②のルートで</a:t>
            </a:r>
          </a:p>
          <a:p>
            <a:pPr marL="0" indent="0">
              <a:spcBef>
                <a:spcPts val="0"/>
              </a:spcBef>
            </a:pPr>
            <a:r>
              <a:rPr lang="ja-JP" altLang="en-US" sz="1800" dirty="0"/>
              <a:t>臨時対応開始報告、臨時対応被害等報告を実施</a:t>
            </a:r>
            <a:endParaRPr lang="en-US" altLang="ja-JP" sz="1800" dirty="0"/>
          </a:p>
          <a:p>
            <a:pPr marL="0" indent="0"/>
            <a:endParaRPr lang="en-US" altLang="ja-JP" sz="1800" dirty="0">
              <a:solidFill>
                <a:prstClr val="black"/>
              </a:solidFill>
            </a:endParaRPr>
          </a:p>
          <a:p>
            <a:pPr marL="0" indent="0"/>
            <a:r>
              <a:rPr lang="en-US" altLang="ja-JP" sz="1800" dirty="0"/>
              <a:t>【</a:t>
            </a:r>
            <a:r>
              <a:rPr lang="ja-JP" altLang="en-US" sz="1800" dirty="0"/>
              <a:t>②報告・確認経路</a:t>
            </a:r>
            <a:r>
              <a:rPr lang="en-US" altLang="ja-JP" sz="1800" dirty="0"/>
              <a:t>】</a:t>
            </a:r>
            <a:r>
              <a:rPr lang="ja-JP" altLang="en-US" sz="1800" dirty="0"/>
              <a:t>：</a:t>
            </a:r>
            <a:endParaRPr lang="en-US" altLang="ja-JP" sz="1800" dirty="0"/>
          </a:p>
          <a:p>
            <a:pPr marL="0" indent="0"/>
            <a:r>
              <a:rPr lang="ja-JP" altLang="en-US" sz="1800" dirty="0"/>
              <a:t>事故報告と同じ経路</a:t>
            </a:r>
            <a:r>
              <a:rPr lang="ja-JP" altLang="en-US" dirty="0"/>
              <a:t>（事業者⇔保安監督部（</a:t>
            </a:r>
            <a:r>
              <a:rPr lang="en-US" altLang="ja-JP" dirty="0"/>
              <a:t>JCGA</a:t>
            </a:r>
            <a:r>
              <a:rPr lang="ja-JP" altLang="en-US" dirty="0"/>
              <a:t>同報）⇔安全室）</a:t>
            </a:r>
            <a:endParaRPr lang="en-US" altLang="ja-JP" sz="1400" dirty="0"/>
          </a:p>
          <a:p>
            <a:pPr marL="0" indent="0">
              <a:spcBef>
                <a:spcPts val="0"/>
              </a:spcBef>
            </a:pPr>
            <a:r>
              <a:rPr lang="en-US" altLang="ja-JP" dirty="0"/>
              <a:t>※</a:t>
            </a:r>
            <a:r>
              <a:rPr lang="ja-JP" altLang="en-US" dirty="0"/>
              <a:t>報告・確認の際には、必ず産業保安監督部を経由（夜間・休日は産業保安監督部の防災携帯へも同報）</a:t>
            </a:r>
            <a:endParaRPr lang="en-US" altLang="ja-JP" dirty="0"/>
          </a:p>
          <a:p>
            <a:pPr marL="0" indent="0">
              <a:spcBef>
                <a:spcPts val="0"/>
              </a:spcBef>
            </a:pPr>
            <a:endParaRPr lang="ja-JP" altLang="en-US" sz="1800" dirty="0"/>
          </a:p>
        </p:txBody>
      </p:sp>
      <p:sp>
        <p:nvSpPr>
          <p:cNvPr id="4" name="タイトル 1">
            <a:extLst>
              <a:ext uri="{FF2B5EF4-FFF2-40B4-BE49-F238E27FC236}">
                <a16:creationId xmlns:a16="http://schemas.microsoft.com/office/drawing/2014/main" id="{C46030A6-B784-41A3-A188-8BA85AB5F7B3}"/>
              </a:ext>
            </a:extLst>
          </p:cNvPr>
          <p:cNvSpPr>
            <a:spLocks noGrp="1"/>
          </p:cNvSpPr>
          <p:nvPr>
            <p:ph type="title"/>
          </p:nvPr>
        </p:nvSpPr>
        <p:spPr>
          <a:xfrm>
            <a:off x="418182" y="404664"/>
            <a:ext cx="8709409" cy="549275"/>
          </a:xfrm>
        </p:spPr>
        <p:txBody>
          <a:bodyPr/>
          <a:lstStyle/>
          <a:p>
            <a:r>
              <a:rPr kumimoji="1" lang="ja-JP" altLang="en-US" dirty="0"/>
              <a:t>今後の台風・豪雨対応</a:t>
            </a:r>
          </a:p>
        </p:txBody>
      </p:sp>
      <p:sp>
        <p:nvSpPr>
          <p:cNvPr id="5" name="スライド番号プレースホルダ 25"/>
          <p:cNvSpPr txBox="1">
            <a:spLocks/>
          </p:cNvSpPr>
          <p:nvPr/>
        </p:nvSpPr>
        <p:spPr>
          <a:xfrm>
            <a:off x="7401272" y="649579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a:spLocks noChangeArrowheads="1"/>
          </p:cNvSpPr>
          <p:nvPr/>
        </p:nvSpPr>
        <p:spPr bwMode="auto">
          <a:xfrm>
            <a:off x="488504" y="4869160"/>
            <a:ext cx="8967484" cy="276999"/>
          </a:xfrm>
          <a:prstGeom prst="rect">
            <a:avLst/>
          </a:prstGeom>
          <a:solidFill>
            <a:srgbClr val="FFFF00"/>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44000" lvl="0" indent="-457200" eaLnBrk="1" fontAlgn="auto" hangingPunct="1">
              <a:spcBef>
                <a:spcPts val="0"/>
              </a:spcBef>
              <a:spcAft>
                <a:spcPts val="0"/>
              </a:spcAft>
              <a:tabLst>
                <a:tab pos="5400675" algn="r"/>
              </a:tabLst>
              <a:defRPr/>
            </a:pPr>
            <a:r>
              <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開始報告は原則として団地毎が望ましいが、警報が広範囲に及ぶ場合には、市町村などのエリア単位に所在する団地数、供給戸数を報告する。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a:spLocks noChangeArrowheads="1"/>
          </p:cNvSpPr>
          <p:nvPr/>
        </p:nvSpPr>
        <p:spPr bwMode="auto">
          <a:xfrm>
            <a:off x="488504" y="6085763"/>
            <a:ext cx="8967484" cy="276999"/>
          </a:xfrm>
          <a:prstGeom prst="rect">
            <a:avLst/>
          </a:prstGeom>
          <a:solidFill>
            <a:srgbClr val="FFFF00"/>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44000" lvl="0" indent="-457200" eaLnBrk="1" fontAlgn="auto" hangingPunct="1">
              <a:spcBef>
                <a:spcPts val="0"/>
              </a:spcBef>
              <a:spcAft>
                <a:spcPts val="0"/>
              </a:spcAft>
              <a:tabLst>
                <a:tab pos="5400675" algn="r"/>
              </a:tabLst>
              <a:defRPr/>
            </a:pP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開始報告も専用様式を用いることが望ましい。報告はメール</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ファクスにより行うことが望ましいが、それらが使用できない場合は電話でもよい。</a:t>
            </a:r>
          </a:p>
        </p:txBody>
      </p:sp>
    </p:spTree>
    <p:extLst>
      <p:ext uri="{BB962C8B-B14F-4D97-AF65-F5344CB8AC3E}">
        <p14:creationId xmlns:p14="http://schemas.microsoft.com/office/powerpoint/2010/main" val="2296975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9C4CDAF-97FD-4DB1-B22C-968C1B96ECE8}"/>
              </a:ext>
            </a:extLst>
          </p:cNvPr>
          <p:cNvSpPr>
            <a:spLocks noGrp="1"/>
          </p:cNvSpPr>
          <p:nvPr>
            <p:ph idx="1"/>
          </p:nvPr>
        </p:nvSpPr>
        <p:spPr>
          <a:xfrm>
            <a:off x="488504" y="411795"/>
            <a:ext cx="9224168" cy="6309320"/>
          </a:xfrm>
          <a:solidFill>
            <a:schemeClr val="bg1"/>
          </a:solidFill>
          <a:ln>
            <a:solidFill>
              <a:schemeClr val="tx1"/>
            </a:solidFill>
          </a:ln>
        </p:spPr>
        <p:txBody>
          <a:bodyPr/>
          <a:lstStyle/>
          <a:p>
            <a:pPr marL="0" indent="0">
              <a:spcBef>
                <a:spcPts val="0"/>
              </a:spcBef>
            </a:pPr>
            <a:r>
              <a:rPr lang="en-US" altLang="ja-JP" sz="2000" dirty="0"/>
              <a:t>【</a:t>
            </a:r>
            <a:r>
              <a:rPr lang="ja-JP" altLang="en-US" sz="2000" dirty="0"/>
              <a:t>③報告対象</a:t>
            </a:r>
            <a:r>
              <a:rPr lang="en-US" altLang="ja-JP" sz="2000" dirty="0"/>
              <a:t>】</a:t>
            </a:r>
            <a:r>
              <a:rPr lang="ja-JP" altLang="en-US" sz="2000" dirty="0"/>
              <a:t>：発動条件に記載のエリアで発生した明らかに台風影響と判断される</a:t>
            </a:r>
            <a:endParaRPr lang="en-US" altLang="ja-JP" sz="2000" dirty="0"/>
          </a:p>
          <a:p>
            <a:pPr marL="0" indent="0">
              <a:spcBef>
                <a:spcPts val="0"/>
              </a:spcBef>
            </a:pPr>
            <a:r>
              <a:rPr lang="ja-JP" altLang="en-US" sz="2000" dirty="0"/>
              <a:t>　　　　　　　　　　 下記事象のみ</a:t>
            </a:r>
            <a:endParaRPr lang="en-US" altLang="ja-JP" dirty="0"/>
          </a:p>
          <a:p>
            <a:pPr marL="0" indent="0">
              <a:spcBef>
                <a:spcPts val="0"/>
              </a:spcBef>
            </a:pPr>
            <a:r>
              <a:rPr lang="ja-JP" altLang="en-US" sz="2000" dirty="0"/>
              <a:t>　　　　　</a:t>
            </a:r>
            <a:r>
              <a:rPr lang="ja-JP" altLang="en-US" sz="2000" dirty="0">
                <a:solidFill>
                  <a:srgbClr val="FF0000"/>
                </a:solidFill>
              </a:rPr>
              <a:t>　　①土砂崩壊等による本支供給管の折損又は特定ガス発生設備等の浸水</a:t>
            </a:r>
          </a:p>
          <a:p>
            <a:pPr marL="0" indent="0">
              <a:spcBef>
                <a:spcPts val="0"/>
              </a:spcBef>
            </a:pPr>
            <a:r>
              <a:rPr lang="ja-JP" altLang="en-US" sz="2000" dirty="0">
                <a:solidFill>
                  <a:srgbClr val="FF0000"/>
                </a:solidFill>
              </a:rPr>
              <a:t>　　　　　　　　等に伴う</a:t>
            </a:r>
            <a:r>
              <a:rPr lang="en-US" altLang="ja-JP" sz="2000" dirty="0">
                <a:solidFill>
                  <a:srgbClr val="FF0000"/>
                </a:solidFill>
              </a:rPr>
              <a:t>30</a:t>
            </a:r>
            <a:r>
              <a:rPr lang="ja-JP" altLang="en-US" sz="2000" dirty="0">
                <a:solidFill>
                  <a:srgbClr val="FF0000"/>
                </a:solidFill>
              </a:rPr>
              <a:t>戸未満の供給支障</a:t>
            </a:r>
            <a:r>
              <a:rPr lang="en-US" altLang="ja-JP" sz="2000" baseline="30000" dirty="0">
                <a:solidFill>
                  <a:srgbClr val="FF0000"/>
                </a:solidFill>
              </a:rPr>
              <a:t>※</a:t>
            </a:r>
            <a:r>
              <a:rPr lang="ja-JP" altLang="en-US" sz="2000" baseline="30000" dirty="0">
                <a:solidFill>
                  <a:srgbClr val="FF0000"/>
                </a:solidFill>
              </a:rPr>
              <a:t>１</a:t>
            </a:r>
            <a:r>
              <a:rPr lang="en-US" altLang="ja-JP" sz="2000" baseline="30000" dirty="0">
                <a:solidFill>
                  <a:srgbClr val="FF0000"/>
                </a:solidFill>
              </a:rPr>
              <a:t> ※</a:t>
            </a:r>
            <a:r>
              <a:rPr lang="ja-JP" altLang="en-US" sz="2000" baseline="30000" dirty="0">
                <a:solidFill>
                  <a:srgbClr val="FF0000"/>
                </a:solidFill>
              </a:rPr>
              <a:t>２</a:t>
            </a:r>
            <a:endParaRPr lang="en-US" altLang="ja-JP" sz="2000" dirty="0">
              <a:solidFill>
                <a:srgbClr val="FF0000"/>
              </a:solidFill>
            </a:endParaRPr>
          </a:p>
          <a:p>
            <a:pPr marL="0" indent="0">
              <a:spcBef>
                <a:spcPts val="0"/>
              </a:spcBef>
            </a:pPr>
            <a:r>
              <a:rPr lang="ja-JP" altLang="en-US" sz="2000" dirty="0">
                <a:solidFill>
                  <a:srgbClr val="FF0000"/>
                </a:solidFill>
              </a:rPr>
              <a:t>　　　　　　　②早急に防護が必要と判断される高圧・中圧の導管露出</a:t>
            </a:r>
            <a:endParaRPr lang="en-US" altLang="ja-JP" sz="2000" dirty="0">
              <a:solidFill>
                <a:srgbClr val="FF0000"/>
              </a:solidFill>
            </a:endParaRPr>
          </a:p>
          <a:p>
            <a:pPr marL="0" indent="0">
              <a:spcBef>
                <a:spcPts val="0"/>
              </a:spcBef>
            </a:pPr>
            <a:r>
              <a:rPr lang="ja-JP" altLang="en-US" sz="2000" dirty="0">
                <a:solidFill>
                  <a:srgbClr val="FF0000"/>
                </a:solidFill>
              </a:rPr>
              <a:t>　　　　　　　③供給支障に至る卸供給の途絶等</a:t>
            </a:r>
            <a:r>
              <a:rPr lang="en-US" altLang="ja-JP" sz="2000" baseline="30000" dirty="0">
                <a:solidFill>
                  <a:srgbClr val="FF0000"/>
                </a:solidFill>
              </a:rPr>
              <a:t>※</a:t>
            </a:r>
            <a:r>
              <a:rPr lang="ja-JP" altLang="en-US" sz="2000" baseline="30000" dirty="0">
                <a:solidFill>
                  <a:srgbClr val="FF0000"/>
                </a:solidFill>
              </a:rPr>
              <a:t>３</a:t>
            </a:r>
            <a:r>
              <a:rPr lang="en-US" altLang="ja-JP" sz="2000" baseline="30000" dirty="0">
                <a:solidFill>
                  <a:srgbClr val="FF0000"/>
                </a:solidFill>
              </a:rPr>
              <a:t> ※</a:t>
            </a:r>
            <a:r>
              <a:rPr lang="ja-JP" altLang="en-US" sz="2000" baseline="30000" dirty="0">
                <a:solidFill>
                  <a:srgbClr val="FF0000"/>
                </a:solidFill>
              </a:rPr>
              <a:t>４</a:t>
            </a:r>
            <a:r>
              <a:rPr lang="en-US" altLang="ja-JP" sz="2000" baseline="30000" dirty="0">
                <a:solidFill>
                  <a:srgbClr val="FF0000"/>
                </a:solidFill>
              </a:rPr>
              <a:t> </a:t>
            </a:r>
            <a:endParaRPr lang="en-US" altLang="ja-JP" sz="2000" dirty="0">
              <a:solidFill>
                <a:srgbClr val="FF0000"/>
              </a:solidFill>
            </a:endParaRPr>
          </a:p>
          <a:p>
            <a:pPr marL="0" indent="0">
              <a:spcBef>
                <a:spcPts val="0"/>
              </a:spcBef>
            </a:pPr>
            <a:r>
              <a:rPr lang="ja-JP" altLang="en-US" sz="2000" dirty="0">
                <a:solidFill>
                  <a:srgbClr val="FF9900"/>
                </a:solidFill>
              </a:rPr>
              <a:t> 　　　　　　　</a:t>
            </a:r>
            <a:r>
              <a:rPr lang="en-US" altLang="ja-JP" dirty="0"/>
              <a:t>※</a:t>
            </a:r>
            <a:r>
              <a:rPr lang="ja-JP" altLang="en-US" dirty="0"/>
              <a:t>１差水による供給支障の直接的な原因は、ガス管・ 継手部の腐食であることから対象外</a:t>
            </a:r>
            <a:endParaRPr lang="en-US" altLang="ja-JP" dirty="0"/>
          </a:p>
          <a:p>
            <a:pPr marL="0" indent="0">
              <a:spcBef>
                <a:spcPts val="0"/>
              </a:spcBef>
            </a:pPr>
            <a:r>
              <a:rPr lang="ja-JP" altLang="en-US" dirty="0"/>
              <a:t>　　　　　　　　　</a:t>
            </a:r>
            <a:r>
              <a:rPr lang="en-US" altLang="ja-JP" dirty="0"/>
              <a:t>※</a:t>
            </a:r>
            <a:r>
              <a:rPr lang="ja-JP" altLang="en-US" dirty="0"/>
              <a:t>２ 建物倒壊や浸水等の需要家側の事情に伴って、予防保全のためにガスの供給を停止</a:t>
            </a:r>
          </a:p>
          <a:p>
            <a:pPr marL="0" indent="0">
              <a:spcBef>
                <a:spcPts val="0"/>
              </a:spcBef>
            </a:pPr>
            <a:r>
              <a:rPr lang="ja-JP" altLang="en-US" dirty="0"/>
              <a:t>　　　　　　　　　　　　した場合は対象外</a:t>
            </a:r>
            <a:endParaRPr lang="en-US" altLang="ja-JP" dirty="0"/>
          </a:p>
          <a:p>
            <a:pPr marL="0" indent="0">
              <a:spcBef>
                <a:spcPts val="0"/>
              </a:spcBef>
            </a:pPr>
            <a:r>
              <a:rPr lang="ja-JP" altLang="en-US" dirty="0">
                <a:solidFill>
                  <a:srgbClr val="FF9900"/>
                </a:solidFill>
              </a:rPr>
              <a:t>　　　　　　　　　</a:t>
            </a:r>
            <a:r>
              <a:rPr lang="en-US" altLang="ja-JP" dirty="0"/>
              <a:t>※</a:t>
            </a:r>
            <a:r>
              <a:rPr lang="ja-JP" altLang="en-US" dirty="0"/>
              <a:t>３ 卸供給先が報告する（卸供給元からは報告不要）</a:t>
            </a:r>
          </a:p>
          <a:p>
            <a:pPr marL="0" indent="0">
              <a:spcBef>
                <a:spcPts val="0"/>
              </a:spcBef>
            </a:pPr>
            <a:r>
              <a:rPr lang="ja-JP" altLang="en-US" dirty="0"/>
              <a:t>　　　　　　　　　</a:t>
            </a:r>
            <a:r>
              <a:rPr lang="en-US" altLang="ja-JP" dirty="0"/>
              <a:t>※</a:t>
            </a:r>
            <a:r>
              <a:rPr lang="ja-JP" altLang="en-US" dirty="0"/>
              <a:t>４ 別系統等でバックアップ可能であれば対象外</a:t>
            </a:r>
          </a:p>
          <a:p>
            <a:pPr marL="0" indent="0">
              <a:spcBef>
                <a:spcPts val="0"/>
              </a:spcBef>
            </a:pPr>
            <a:endParaRPr lang="ja-JP" altLang="en-US" dirty="0"/>
          </a:p>
          <a:p>
            <a:pPr marL="0" indent="0">
              <a:spcBef>
                <a:spcPts val="0"/>
              </a:spcBef>
            </a:pPr>
            <a:endParaRPr lang="en-US" altLang="ja-JP" dirty="0"/>
          </a:p>
          <a:p>
            <a:pPr marL="0" indent="0">
              <a:spcBef>
                <a:spcPts val="0"/>
              </a:spcBef>
            </a:pPr>
            <a:endParaRPr lang="en-US" altLang="ja-JP" sz="2000" dirty="0"/>
          </a:p>
          <a:p>
            <a:pPr marL="0" indent="0">
              <a:spcBef>
                <a:spcPts val="0"/>
              </a:spcBef>
            </a:pPr>
            <a:r>
              <a:rPr lang="en-US" altLang="ja-JP" sz="2000" dirty="0"/>
              <a:t>【</a:t>
            </a:r>
            <a:r>
              <a:rPr lang="ja-JP" altLang="en-US" sz="2000" dirty="0"/>
              <a:t>④報告単位</a:t>
            </a:r>
            <a:r>
              <a:rPr lang="en-US" altLang="ja-JP" sz="2000" dirty="0"/>
              <a:t>】</a:t>
            </a:r>
            <a:r>
              <a:rPr lang="ja-JP" altLang="en-US" sz="2000" dirty="0"/>
              <a:t>：供給支障は</a:t>
            </a:r>
            <a:r>
              <a:rPr lang="en-US" altLang="ja-JP" sz="2000" dirty="0"/>
              <a:t>10</a:t>
            </a:r>
            <a:r>
              <a:rPr lang="ja-JP" altLang="en-US" sz="2000" dirty="0"/>
              <a:t>戸単位</a:t>
            </a:r>
            <a:r>
              <a:rPr lang="ja-JP" altLang="en-US" dirty="0"/>
              <a:t>（</a:t>
            </a:r>
            <a:r>
              <a:rPr lang="en-US" altLang="ja-JP" dirty="0"/>
              <a:t>10</a:t>
            </a:r>
            <a:r>
              <a:rPr lang="ja-JP" altLang="en-US" dirty="0"/>
              <a:t>戸未満、</a:t>
            </a:r>
            <a:r>
              <a:rPr lang="en-US" altLang="ja-JP" dirty="0"/>
              <a:t>10</a:t>
            </a:r>
            <a:r>
              <a:rPr lang="ja-JP" altLang="en-US" dirty="0"/>
              <a:t>～</a:t>
            </a:r>
            <a:r>
              <a:rPr lang="en-US" altLang="ja-JP" dirty="0"/>
              <a:t>20</a:t>
            </a:r>
            <a:r>
              <a:rPr lang="ja-JP" altLang="en-US" dirty="0"/>
              <a:t>戸未満、</a:t>
            </a:r>
            <a:r>
              <a:rPr lang="en-US" altLang="ja-JP" dirty="0"/>
              <a:t>20</a:t>
            </a:r>
            <a:r>
              <a:rPr lang="ja-JP" altLang="en-US" dirty="0"/>
              <a:t>～</a:t>
            </a:r>
            <a:r>
              <a:rPr lang="en-US" altLang="ja-JP" dirty="0"/>
              <a:t>30</a:t>
            </a:r>
            <a:r>
              <a:rPr lang="ja-JP" altLang="en-US" dirty="0"/>
              <a:t>戸未満）</a:t>
            </a:r>
            <a:endParaRPr lang="en-US" altLang="ja-JP" dirty="0"/>
          </a:p>
          <a:p>
            <a:pPr marL="0" indent="0"/>
            <a:r>
              <a:rPr lang="ja-JP" altLang="en-US" dirty="0"/>
              <a:t>　　　　　　　　　　　　 </a:t>
            </a:r>
            <a:r>
              <a:rPr lang="ja-JP" altLang="en-US" sz="2000" dirty="0"/>
              <a:t>導管露出、卸供給の途絶等は１事象毎</a:t>
            </a:r>
            <a:endParaRPr lang="en-US" altLang="ja-JP" sz="2000" dirty="0"/>
          </a:p>
          <a:p>
            <a:pPr marL="0" indent="0">
              <a:spcBef>
                <a:spcPts val="0"/>
              </a:spcBef>
            </a:pPr>
            <a:r>
              <a:rPr lang="ja-JP" altLang="en-US" sz="2000" dirty="0"/>
              <a:t>　　　　　　　　　　　</a:t>
            </a:r>
            <a:r>
              <a:rPr lang="en-US" altLang="ja-JP" dirty="0"/>
              <a:t>※</a:t>
            </a:r>
            <a:r>
              <a:rPr lang="ja-JP" altLang="en-US" dirty="0"/>
              <a:t>定時報告は、９時、１２時、１６時に報告（第１報は覚知後、速やかに報告）</a:t>
            </a:r>
            <a:endParaRPr lang="en-US" altLang="ja-JP" dirty="0"/>
          </a:p>
          <a:p>
            <a:pPr marL="0" indent="0">
              <a:spcBef>
                <a:spcPts val="0"/>
              </a:spcBef>
            </a:pPr>
            <a:r>
              <a:rPr lang="ja-JP" altLang="en-US" sz="2000" dirty="0"/>
              <a:t>　　　　　　　　　　　</a:t>
            </a:r>
            <a:r>
              <a:rPr lang="ja-JP" altLang="en-US" dirty="0"/>
              <a:t>　　なお、大きな状況変化が無い場合は報告省略（ガス事故報告に準じた報告）</a:t>
            </a:r>
            <a:endParaRPr lang="en-US" altLang="ja-JP" dirty="0"/>
          </a:p>
          <a:p>
            <a:pPr marL="0" indent="0">
              <a:spcBef>
                <a:spcPts val="0"/>
              </a:spcBef>
            </a:pPr>
            <a:r>
              <a:rPr lang="ja-JP" altLang="en-US" sz="2000" dirty="0"/>
              <a:t>　　　　　　　　　　　</a:t>
            </a:r>
            <a:r>
              <a:rPr lang="en-US" altLang="ja-JP" dirty="0"/>
              <a:t>※</a:t>
            </a:r>
            <a:r>
              <a:rPr lang="ja-JP" altLang="en-US" dirty="0"/>
              <a:t>上記によらず、ガス事故報告に該当する供給支障発生時は速やかに報告</a:t>
            </a:r>
            <a:endParaRPr lang="en-US" altLang="ja-JP" dirty="0"/>
          </a:p>
          <a:p>
            <a:pPr marL="0" indent="0">
              <a:spcBef>
                <a:spcPts val="0"/>
              </a:spcBef>
            </a:pPr>
            <a:r>
              <a:rPr lang="ja-JP" altLang="en-US" sz="2000" dirty="0"/>
              <a:t>　　　　　　　　　　　</a:t>
            </a:r>
            <a:r>
              <a:rPr lang="en-US" altLang="ja-JP" dirty="0"/>
              <a:t>※</a:t>
            </a:r>
            <a:r>
              <a:rPr lang="ja-JP" altLang="en-US" dirty="0"/>
              <a:t>報告対象が無い場合は、報告不要</a:t>
            </a:r>
            <a:endParaRPr lang="en-US" altLang="ja-JP" dirty="0"/>
          </a:p>
          <a:p>
            <a:pPr marL="0" indent="0">
              <a:spcBef>
                <a:spcPts val="0"/>
              </a:spcBef>
            </a:pPr>
            <a:endParaRPr lang="en-US" altLang="ja-JP" dirty="0">
              <a:solidFill>
                <a:srgbClr val="FF0000"/>
              </a:solidFill>
            </a:endParaRPr>
          </a:p>
        </p:txBody>
      </p:sp>
      <p:sp>
        <p:nvSpPr>
          <p:cNvPr id="4" name="タイトル 1">
            <a:extLst>
              <a:ext uri="{FF2B5EF4-FFF2-40B4-BE49-F238E27FC236}">
                <a16:creationId xmlns:a16="http://schemas.microsoft.com/office/drawing/2014/main" id="{C46030A6-B784-41A3-A188-8BA85AB5F7B3}"/>
              </a:ext>
            </a:extLst>
          </p:cNvPr>
          <p:cNvSpPr>
            <a:spLocks noGrp="1"/>
          </p:cNvSpPr>
          <p:nvPr>
            <p:ph type="title"/>
          </p:nvPr>
        </p:nvSpPr>
        <p:spPr>
          <a:xfrm>
            <a:off x="1352600" y="71413"/>
            <a:ext cx="7056784" cy="549275"/>
          </a:xfrm>
        </p:spPr>
        <p:txBody>
          <a:bodyPr/>
          <a:lstStyle/>
          <a:p>
            <a:r>
              <a:rPr kumimoji="1" lang="ja-JP" altLang="en-US" dirty="0"/>
              <a:t>今後の台風・豪雨対応</a:t>
            </a:r>
          </a:p>
        </p:txBody>
      </p:sp>
      <p:sp>
        <p:nvSpPr>
          <p:cNvPr id="5" name="スライド番号プレースホルダ 25"/>
          <p:cNvSpPr txBox="1">
            <a:spLocks/>
          </p:cNvSpPr>
          <p:nvPr/>
        </p:nvSpPr>
        <p:spPr>
          <a:xfrm>
            <a:off x="7401272" y="649579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4</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テキスト ボックス 5"/>
          <p:cNvSpPr txBox="1">
            <a:spLocks noChangeArrowheads="1"/>
          </p:cNvSpPr>
          <p:nvPr/>
        </p:nvSpPr>
        <p:spPr bwMode="auto">
          <a:xfrm>
            <a:off x="2504430" y="6236426"/>
            <a:ext cx="6984776" cy="461665"/>
          </a:xfrm>
          <a:prstGeom prst="rect">
            <a:avLst/>
          </a:prstGeom>
          <a:solidFill>
            <a:srgbClr val="FFFF00"/>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44000" lvl="0" indent="-457200" eaLnBrk="1" fontAlgn="auto" hangingPunct="1">
              <a:spcBef>
                <a:spcPts val="0"/>
              </a:spcBef>
              <a:spcAft>
                <a:spcPts val="0"/>
              </a:spcAft>
              <a:tabLst>
                <a:tab pos="5400675" algn="r"/>
              </a:tabLst>
              <a:defRPr/>
            </a:pP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初動対応段階での事故の概要把握を目的として報告単位を</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戸単位としているが、被害の程度・内容により復旧に時間を要するような事案については正確な供給停止戸数の報告が求められる場合がある。</a:t>
            </a:r>
          </a:p>
        </p:txBody>
      </p:sp>
      <p:sp>
        <p:nvSpPr>
          <p:cNvPr id="8" name="テキスト ボックス 7"/>
          <p:cNvSpPr txBox="1">
            <a:spLocks noChangeArrowheads="1"/>
          </p:cNvSpPr>
          <p:nvPr/>
        </p:nvSpPr>
        <p:spPr bwMode="auto">
          <a:xfrm>
            <a:off x="2494334" y="3645024"/>
            <a:ext cx="6994872" cy="646331"/>
          </a:xfrm>
          <a:prstGeom prst="rect">
            <a:avLst/>
          </a:prstGeom>
          <a:solidFill>
            <a:srgbClr val="FFFF00"/>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44000" lvl="0" indent="-457200" eaLnBrk="1" fontAlgn="auto" hangingPunct="1">
              <a:spcBef>
                <a:spcPts val="0"/>
              </a:spcBef>
              <a:spcAft>
                <a:spcPts val="0"/>
              </a:spcAft>
              <a:tabLst>
                <a:tab pos="5400675" algn="r"/>
              </a:tabLst>
              <a:defRPr/>
            </a:pP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発動条件の確認については、気象庁の発令を常時監視する等の厳格な運用は要しない。行政庁の広報、テレビ報道等により覚知したところでよい。</a:t>
            </a:r>
          </a:p>
          <a:p>
            <a:pPr marL="144000" lvl="0" indent="-457200" eaLnBrk="1" fontAlgn="auto" hangingPunct="1">
              <a:spcBef>
                <a:spcPts val="0"/>
              </a:spcBef>
              <a:spcAft>
                <a:spcPts val="0"/>
              </a:spcAft>
              <a:tabLst>
                <a:tab pos="5400675" algn="r"/>
              </a:tabLst>
              <a:defRPr/>
            </a:pP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➁③は、主に都市ガス（導管事業者）が対象の事象。</a:t>
            </a:r>
          </a:p>
        </p:txBody>
      </p:sp>
    </p:spTree>
    <p:extLst>
      <p:ext uri="{BB962C8B-B14F-4D97-AF65-F5344CB8AC3E}">
        <p14:creationId xmlns:p14="http://schemas.microsoft.com/office/powerpoint/2010/main" val="1949434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C9C4CDAF-97FD-4DB1-B22C-968C1B96ECE8}"/>
              </a:ext>
            </a:extLst>
          </p:cNvPr>
          <p:cNvSpPr>
            <a:spLocks noGrp="1"/>
          </p:cNvSpPr>
          <p:nvPr>
            <p:ph idx="1"/>
          </p:nvPr>
        </p:nvSpPr>
        <p:spPr>
          <a:xfrm>
            <a:off x="416496" y="411795"/>
            <a:ext cx="9296176" cy="6309320"/>
          </a:xfrm>
          <a:solidFill>
            <a:schemeClr val="bg1"/>
          </a:solidFill>
          <a:ln>
            <a:solidFill>
              <a:schemeClr val="tx1"/>
            </a:solidFill>
          </a:ln>
        </p:spPr>
        <p:txBody>
          <a:bodyPr/>
          <a:lstStyle/>
          <a:p>
            <a:pPr marL="0" indent="0"/>
            <a:r>
              <a:rPr lang="en-US" altLang="ja-JP" sz="2000" dirty="0"/>
              <a:t>【</a:t>
            </a:r>
            <a:r>
              <a:rPr lang="ja-JP" altLang="en-US" sz="2000" dirty="0"/>
              <a:t>⑤報告様式</a:t>
            </a:r>
            <a:r>
              <a:rPr lang="en-US" altLang="ja-JP" sz="2000" dirty="0"/>
              <a:t>】</a:t>
            </a:r>
            <a:r>
              <a:rPr lang="ja-JP" altLang="en-US" sz="2000" dirty="0"/>
              <a:t>：専用様式</a:t>
            </a:r>
            <a:endParaRPr lang="en-US" altLang="ja-JP" sz="2000" dirty="0"/>
          </a:p>
          <a:p>
            <a:pPr marL="0" indent="0">
              <a:spcBef>
                <a:spcPts val="0"/>
              </a:spcBef>
            </a:pPr>
            <a:r>
              <a:rPr lang="ja-JP" altLang="en-US" dirty="0"/>
              <a:t>　　　　　　　　　　　　　</a:t>
            </a:r>
            <a:r>
              <a:rPr lang="en-US" altLang="ja-JP" dirty="0"/>
              <a:t> ※</a:t>
            </a:r>
            <a:r>
              <a:rPr lang="ja-JP" altLang="en-US" dirty="0"/>
              <a:t>なお、明らかに台風・豪雨影響と判断される事象で、報告規則に基づく事故報告</a:t>
            </a:r>
          </a:p>
          <a:p>
            <a:pPr marL="0" indent="0">
              <a:spcBef>
                <a:spcPts val="0"/>
              </a:spcBef>
            </a:pPr>
            <a:r>
              <a:rPr lang="ja-JP" altLang="en-US" dirty="0"/>
              <a:t>　　　　　　　　　　　　　　　対象も合わせて専用様式で報告する（こちらは供給区域全域）</a:t>
            </a:r>
            <a:endParaRPr lang="en-US" altLang="ja-JP" dirty="0"/>
          </a:p>
          <a:p>
            <a:pPr marL="0" indent="0"/>
            <a:endParaRPr lang="en-US" altLang="ja-JP" sz="2000" dirty="0"/>
          </a:p>
          <a:p>
            <a:pPr marL="0" indent="0"/>
            <a:r>
              <a:rPr lang="en-US" altLang="ja-JP" sz="2000" dirty="0"/>
              <a:t>【</a:t>
            </a:r>
            <a:r>
              <a:rPr lang="ja-JP" altLang="en-US" sz="2000" dirty="0"/>
              <a:t>⑥終了条件</a:t>
            </a:r>
            <a:r>
              <a:rPr lang="en-US" altLang="ja-JP" sz="2000" dirty="0"/>
              <a:t>】</a:t>
            </a:r>
            <a:r>
              <a:rPr lang="ja-JP" altLang="en-US" sz="2000" dirty="0"/>
              <a:t>：警戒レベル</a:t>
            </a:r>
            <a:r>
              <a:rPr lang="en-US" altLang="ja-JP" sz="2000" dirty="0"/>
              <a:t>3</a:t>
            </a:r>
            <a:r>
              <a:rPr lang="ja-JP" altLang="en-US" sz="2000" dirty="0"/>
              <a:t>以下に低下</a:t>
            </a:r>
            <a:r>
              <a:rPr lang="ja-JP" altLang="en-US" sz="2000" dirty="0">
                <a:solidFill>
                  <a:srgbClr val="FF0000"/>
                </a:solidFill>
              </a:rPr>
              <a:t>（「土砂災害警戒情報」、「避難勧告」、「避難</a:t>
            </a:r>
          </a:p>
          <a:p>
            <a:pPr marL="0" indent="0"/>
            <a:r>
              <a:rPr lang="ja-JP" altLang="en-US" sz="2000" dirty="0">
                <a:solidFill>
                  <a:srgbClr val="FF0000"/>
                </a:solidFill>
              </a:rPr>
              <a:t>　　　　　　　　　　指示（緊急） 」の解除 ）</a:t>
            </a:r>
            <a:r>
              <a:rPr lang="ja-JP" altLang="en-US" sz="2000" dirty="0"/>
              <a:t>後</a:t>
            </a:r>
            <a:r>
              <a:rPr lang="en-US" altLang="ja-JP" sz="2000" dirty="0"/>
              <a:t>24</a:t>
            </a:r>
            <a:r>
              <a:rPr lang="ja-JP" altLang="en-US" sz="2000" dirty="0"/>
              <a:t>時間経過　かつ</a:t>
            </a:r>
          </a:p>
          <a:p>
            <a:pPr marL="0" indent="0"/>
            <a:r>
              <a:rPr lang="ja-JP" altLang="en-US" sz="2000" dirty="0"/>
              <a:t>　　　　　　　　　　 全報告対象の保安措置</a:t>
            </a:r>
            <a:r>
              <a:rPr lang="en-US" altLang="ja-JP" sz="2000" baseline="30000" dirty="0"/>
              <a:t>※</a:t>
            </a:r>
            <a:r>
              <a:rPr lang="ja-JP" altLang="en-US" sz="2000" dirty="0"/>
              <a:t>完了（報告対象無し含む）</a:t>
            </a:r>
          </a:p>
          <a:p>
            <a:pPr marL="0" indent="0">
              <a:spcBef>
                <a:spcPts val="0"/>
              </a:spcBef>
            </a:pPr>
            <a:r>
              <a:rPr lang="ja-JP" altLang="en-US" dirty="0"/>
              <a:t>　　　　　　　　　　　　　</a:t>
            </a:r>
            <a:r>
              <a:rPr lang="en-US" altLang="ja-JP" dirty="0"/>
              <a:t>※</a:t>
            </a:r>
            <a:r>
              <a:rPr lang="ja-JP" altLang="en-US" dirty="0"/>
              <a:t>レベル</a:t>
            </a:r>
            <a:r>
              <a:rPr lang="en-US" altLang="ja-JP" dirty="0"/>
              <a:t>3</a:t>
            </a:r>
            <a:r>
              <a:rPr lang="ja-JP" altLang="en-US" dirty="0"/>
              <a:t>以下になった場合は、緊急性を有する事象の発生リスクが低減したこと</a:t>
            </a:r>
          </a:p>
          <a:p>
            <a:pPr marL="0" indent="0">
              <a:spcBef>
                <a:spcPts val="0"/>
              </a:spcBef>
            </a:pPr>
            <a:r>
              <a:rPr lang="ja-JP" altLang="en-US" dirty="0"/>
              <a:t>　　　　　　　　　　　　　　から、報告頻度は保安措置を完了した時点とする</a:t>
            </a:r>
            <a:endParaRPr lang="en-US" altLang="ja-JP" dirty="0"/>
          </a:p>
          <a:p>
            <a:pPr marL="0" indent="0">
              <a:spcBef>
                <a:spcPts val="0"/>
              </a:spcBef>
            </a:pPr>
            <a:endParaRPr lang="en-US" altLang="ja-JP" dirty="0">
              <a:solidFill>
                <a:srgbClr val="FF0000"/>
              </a:solidFill>
            </a:endParaRPr>
          </a:p>
        </p:txBody>
      </p:sp>
      <p:sp>
        <p:nvSpPr>
          <p:cNvPr id="4" name="タイトル 1">
            <a:extLst>
              <a:ext uri="{FF2B5EF4-FFF2-40B4-BE49-F238E27FC236}">
                <a16:creationId xmlns:a16="http://schemas.microsoft.com/office/drawing/2014/main" id="{C46030A6-B784-41A3-A188-8BA85AB5F7B3}"/>
              </a:ext>
            </a:extLst>
          </p:cNvPr>
          <p:cNvSpPr>
            <a:spLocks noGrp="1"/>
          </p:cNvSpPr>
          <p:nvPr>
            <p:ph type="title"/>
          </p:nvPr>
        </p:nvSpPr>
        <p:spPr>
          <a:xfrm>
            <a:off x="1352600" y="71413"/>
            <a:ext cx="7056784" cy="549275"/>
          </a:xfrm>
        </p:spPr>
        <p:txBody>
          <a:bodyPr/>
          <a:lstStyle/>
          <a:p>
            <a:r>
              <a:rPr kumimoji="1" lang="ja-JP" altLang="en-US" dirty="0"/>
              <a:t>今後の台風・豪雨対応</a:t>
            </a:r>
          </a:p>
        </p:txBody>
      </p:sp>
      <p:sp>
        <p:nvSpPr>
          <p:cNvPr id="5" name="スライド番号プレースホルダ 25"/>
          <p:cNvSpPr txBox="1">
            <a:spLocks/>
          </p:cNvSpPr>
          <p:nvPr/>
        </p:nvSpPr>
        <p:spPr>
          <a:xfrm>
            <a:off x="7401272" y="649579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５</a:t>
            </a:r>
          </a:p>
        </p:txBody>
      </p:sp>
      <p:sp>
        <p:nvSpPr>
          <p:cNvPr id="6" name="テキスト ボックス 5"/>
          <p:cNvSpPr txBox="1">
            <a:spLocks noChangeArrowheads="1"/>
          </p:cNvSpPr>
          <p:nvPr/>
        </p:nvSpPr>
        <p:spPr bwMode="auto">
          <a:xfrm>
            <a:off x="2288704" y="2996952"/>
            <a:ext cx="6984776" cy="1754326"/>
          </a:xfrm>
          <a:prstGeom prst="rect">
            <a:avLst/>
          </a:prstGeom>
          <a:solidFill>
            <a:srgbClr val="FFFF00"/>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44000" lvl="0" indent="-457200" eaLnBrk="1" fontAlgn="auto" hangingPunct="1">
              <a:spcBef>
                <a:spcPts val="0"/>
              </a:spcBef>
              <a:spcAft>
                <a:spcPts val="0"/>
              </a:spcAft>
              <a:tabLst>
                <a:tab pos="5400675" algn="r"/>
              </a:tabLst>
              <a:defRPr/>
            </a:pP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終了条件は「警戒レベル</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以下に低下後</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時間経過」および「全報告対象の保安措置完了」の二つであるが、その終了条件のひとつである「警戒レベル３以下に低下後</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時間経過」については、警戒レベル</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以下に低下後、</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時間満了に向けた経過中に報告対象となる事象が発生した場合には、その後</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時間に達しても終了とはならず、報告が必要。</a:t>
            </a:r>
          </a:p>
          <a:p>
            <a:pPr marL="144000" lvl="0" indent="-457200" eaLnBrk="1" fontAlgn="auto" hangingPunct="1">
              <a:spcBef>
                <a:spcPts val="0"/>
              </a:spcBef>
              <a:spcAft>
                <a:spcPts val="0"/>
              </a:spcAft>
              <a:tabLst>
                <a:tab pos="5400675" algn="r"/>
              </a:tabLst>
              <a:defRPr/>
            </a:pP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警戒レベル</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以下の状況が</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時間継続し、その</a:t>
            </a: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時間の経過中に報告対象となる事象の発生がなく、且つ全報告対象の保安措置が完了していることが終了の条件となる。</a:t>
            </a:r>
          </a:p>
          <a:p>
            <a:pPr marL="144000" lvl="0" indent="-457200" eaLnBrk="1" fontAlgn="auto" hangingPunct="1">
              <a:spcBef>
                <a:spcPts val="0"/>
              </a:spcBef>
              <a:spcAft>
                <a:spcPts val="0"/>
              </a:spcAft>
              <a:tabLst>
                <a:tab pos="5400675" algn="r"/>
              </a:tabLst>
              <a:defRPr/>
            </a:pP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線状降水帯停滞の継続等により、大雨の断続が予報され、</a:t>
            </a:r>
            <a:r>
              <a:rPr lang="zh-TW"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「土砂災害警戒情報」、「避難勧告」、「避難指示（緊急）」</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の解除、再発表・発令の反復が見込まれる場合は、その都度の終了報告、開始報告を略して、災害脅威の低下が確認された後に終了報告を行うことで差し支えない。</a:t>
            </a:r>
          </a:p>
        </p:txBody>
      </p:sp>
    </p:spTree>
    <p:extLst>
      <p:ext uri="{BB962C8B-B14F-4D97-AF65-F5344CB8AC3E}">
        <p14:creationId xmlns:p14="http://schemas.microsoft.com/office/powerpoint/2010/main" val="3780791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523941345"/>
              </p:ext>
            </p:extLst>
          </p:nvPr>
        </p:nvGraphicFramePr>
        <p:xfrm>
          <a:off x="488504" y="1466233"/>
          <a:ext cx="8784978" cy="4068452"/>
        </p:xfrm>
        <a:graphic>
          <a:graphicData uri="http://schemas.openxmlformats.org/drawingml/2006/table">
            <a:tbl>
              <a:tblPr firstRow="1" bandRow="1">
                <a:tableStyleId>{5940675A-B579-460E-94D1-54222C63F5DA}</a:tableStyleId>
              </a:tblPr>
              <a:tblGrid>
                <a:gridCol w="936104">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2088233">
                  <a:extLst>
                    <a:ext uri="{9D8B030D-6E8A-4147-A177-3AD203B41FA5}">
                      <a16:colId xmlns:a16="http://schemas.microsoft.com/office/drawing/2014/main" val="20002"/>
                    </a:ext>
                  </a:extLst>
                </a:gridCol>
                <a:gridCol w="1464163">
                  <a:extLst>
                    <a:ext uri="{9D8B030D-6E8A-4147-A177-3AD203B41FA5}">
                      <a16:colId xmlns:a16="http://schemas.microsoft.com/office/drawing/2014/main" val="20003"/>
                    </a:ext>
                  </a:extLst>
                </a:gridCol>
                <a:gridCol w="1464163">
                  <a:extLst>
                    <a:ext uri="{9D8B030D-6E8A-4147-A177-3AD203B41FA5}">
                      <a16:colId xmlns:a16="http://schemas.microsoft.com/office/drawing/2014/main" val="20004"/>
                    </a:ext>
                  </a:extLst>
                </a:gridCol>
                <a:gridCol w="1464163">
                  <a:extLst>
                    <a:ext uri="{9D8B030D-6E8A-4147-A177-3AD203B41FA5}">
                      <a16:colId xmlns:a16="http://schemas.microsoft.com/office/drawing/2014/main" val="20005"/>
                    </a:ext>
                  </a:extLst>
                </a:gridCol>
              </a:tblGrid>
              <a:tr h="0">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項目</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概要</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事業者</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ＪＣＧＡ</a:t>
                      </a:r>
                      <a:endParaRPr kumimoji="1" lang="en-US" altLang="ja-JP" sz="1400" b="0" dirty="0">
                        <a:solidFill>
                          <a:schemeClr val="bg1"/>
                        </a:solidFill>
                        <a:latin typeface="Meiryo UI" panose="020B0604030504040204" pitchFamily="50" charset="-128"/>
                        <a:ea typeface="Meiryo UI" panose="020B0604030504040204" pitchFamily="50" charset="-128"/>
                      </a:endParaRPr>
                    </a:p>
                    <a:p>
                      <a:pPr algn="ctr"/>
                      <a:r>
                        <a:rPr kumimoji="1" lang="ja-JP" altLang="en-US" sz="1400" b="0" dirty="0">
                          <a:solidFill>
                            <a:schemeClr val="bg1"/>
                          </a:solidFill>
                          <a:latin typeface="Meiryo UI" panose="020B0604030504040204" pitchFamily="50" charset="-128"/>
                          <a:ea typeface="Meiryo UI" panose="020B0604030504040204" pitchFamily="50" charset="-128"/>
                        </a:rPr>
                        <a:t>（本部＆部会）</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ＭＥＴＩ</a:t>
                      </a:r>
                      <a:endParaRPr kumimoji="1" lang="en-US" altLang="ja-JP" sz="1400" b="0" dirty="0">
                        <a:solidFill>
                          <a:schemeClr val="bg1"/>
                        </a:solidFill>
                        <a:latin typeface="Meiryo UI" panose="020B0604030504040204" pitchFamily="50" charset="-128"/>
                        <a:ea typeface="Meiryo UI" panose="020B0604030504040204" pitchFamily="50" charset="-128"/>
                      </a:endParaRPr>
                    </a:p>
                    <a:p>
                      <a:pPr algn="ctr"/>
                      <a:r>
                        <a:rPr kumimoji="1" lang="ja-JP" altLang="en-US" sz="1400" b="0" dirty="0">
                          <a:solidFill>
                            <a:schemeClr val="bg1"/>
                          </a:solidFill>
                          <a:latin typeface="Meiryo UI" panose="020B0604030504040204" pitchFamily="50" charset="-128"/>
                          <a:ea typeface="Meiryo UI" panose="020B0604030504040204" pitchFamily="50" charset="-128"/>
                        </a:rPr>
                        <a:t>保安監督部</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ＭＥＴＩ</a:t>
                      </a:r>
                      <a:endParaRPr kumimoji="1" lang="en-US" altLang="ja-JP" sz="1400" b="0" dirty="0">
                        <a:solidFill>
                          <a:schemeClr val="bg1"/>
                        </a:solidFill>
                        <a:latin typeface="Meiryo UI" panose="020B0604030504040204" pitchFamily="50" charset="-128"/>
                        <a:ea typeface="Meiryo UI" panose="020B0604030504040204" pitchFamily="50" charset="-128"/>
                      </a:endParaRPr>
                    </a:p>
                    <a:p>
                      <a:pPr algn="ctr"/>
                      <a:r>
                        <a:rPr kumimoji="1" lang="ja-JP" altLang="en-US" sz="1400" b="0" dirty="0">
                          <a:solidFill>
                            <a:schemeClr val="bg1"/>
                          </a:solidFill>
                          <a:latin typeface="Meiryo UI" panose="020B0604030504040204" pitchFamily="50" charset="-128"/>
                          <a:ea typeface="Meiryo UI" panose="020B0604030504040204" pitchFamily="50" charset="-128"/>
                        </a:rPr>
                        <a:t>ガス安全室</a:t>
                      </a:r>
                    </a:p>
                  </a:txBody>
                  <a:tcPr anchor="ctr">
                    <a:solidFill>
                      <a:schemeClr val="tx1">
                        <a:lumMod val="40000"/>
                        <a:lumOff val="60000"/>
                      </a:schemeClr>
                    </a:solidFill>
                  </a:tcPr>
                </a:tc>
                <a:extLst>
                  <a:ext uri="{0D108BD9-81ED-4DB2-BD59-A6C34878D82A}">
                    <a16:rowId xmlns:a16="http://schemas.microsoft.com/office/drawing/2014/main" val="10000"/>
                  </a:ext>
                </a:extLst>
              </a:tr>
              <a:tr h="1678084">
                <a:tc>
                  <a:txBody>
                    <a:bodyPr/>
                    <a:lstStyle/>
                    <a:p>
                      <a:pPr algn="ctr"/>
                      <a:r>
                        <a:rPr kumimoji="1" lang="ja-JP" altLang="en-US" sz="1400" b="1" dirty="0">
                          <a:latin typeface="Meiryo UI" panose="020B0604030504040204" pitchFamily="50" charset="-128"/>
                          <a:ea typeface="Meiryo UI" panose="020B0604030504040204" pitchFamily="50" charset="-128"/>
                        </a:rPr>
                        <a:t>臨時対応</a:t>
                      </a: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開始報告</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事故報告対象外の報告を開始する</a:t>
                      </a:r>
                      <a:r>
                        <a:rPr kumimoji="1" lang="ja-JP" altLang="en-US" sz="1400" b="0">
                          <a:latin typeface="Meiryo UI" panose="020B0604030504040204" pitchFamily="50" charset="-128"/>
                          <a:ea typeface="Meiryo UI" panose="020B0604030504040204" pitchFamily="50" charset="-128"/>
                        </a:rPr>
                        <a:t>タイミングで記載</a:t>
                      </a:r>
                      <a:endParaRPr kumimoji="1" lang="ja-JP" altLang="en-US" sz="1400" b="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発動条件の発生を確認</a:t>
                      </a: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対応開始報告</a:t>
                      </a:r>
                    </a:p>
                    <a:p>
                      <a:pPr algn="ctr"/>
                      <a:r>
                        <a:rPr kumimoji="1" lang="ja-JP" altLang="en-US" sz="1400" b="0" dirty="0">
                          <a:latin typeface="Meiryo UI" panose="020B0604030504040204" pitchFamily="50" charset="-128"/>
                          <a:ea typeface="Meiryo UI" panose="020B0604030504040204" pitchFamily="50" charset="-128"/>
                        </a:rPr>
                        <a:t>被害第１報</a:t>
                      </a:r>
                    </a:p>
                  </a:txBody>
                  <a:tcP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7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7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報告受領</a:t>
                      </a:r>
                      <a:endParaRPr kumimoji="1" lang="en-US" altLang="ja-JP" sz="1400" b="0" dirty="0">
                        <a:latin typeface="Meiryo UI" panose="020B0604030504040204" pitchFamily="50" charset="-128"/>
                        <a:ea typeface="Meiryo UI" panose="020B0604030504040204" pitchFamily="50" charset="-128"/>
                      </a:endParaRPr>
                    </a:p>
                    <a:p>
                      <a:pPr algn="ctr"/>
                      <a:endParaRPr kumimoji="1" lang="ja-JP" altLang="en-US" sz="1400" b="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7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7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報告受領・伝達</a:t>
                      </a:r>
                      <a:endParaRPr kumimoji="1" lang="en-US" altLang="ja-JP" sz="1400" b="0" dirty="0">
                        <a:latin typeface="Meiryo UI" panose="020B0604030504040204" pitchFamily="50" charset="-128"/>
                        <a:ea typeface="Meiryo UI" panose="020B0604030504040204" pitchFamily="50" charset="-128"/>
                      </a:endParaRPr>
                    </a:p>
                  </a:txBody>
                  <a:tcPr>
                    <a:solidFill>
                      <a:schemeClr val="bg1"/>
                    </a:solidFill>
                  </a:tcPr>
                </a:tc>
                <a:tc>
                  <a:txBody>
                    <a:bodyPr/>
                    <a:lstStyle/>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700" b="0" dirty="0">
                        <a:latin typeface="Meiryo UI" panose="020B0604030504040204" pitchFamily="50" charset="-128"/>
                        <a:ea typeface="Meiryo UI" panose="020B0604030504040204" pitchFamily="50" charset="-128"/>
                      </a:endParaRPr>
                    </a:p>
                    <a:p>
                      <a:pPr algn="ctr"/>
                      <a:endParaRPr kumimoji="1" lang="en-US" altLang="ja-JP" sz="7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報告受領</a:t>
                      </a:r>
                      <a:endParaRPr kumimoji="1" lang="en-US" altLang="ja-JP" sz="1400" b="0" dirty="0">
                        <a:latin typeface="Meiryo UI" panose="020B0604030504040204" pitchFamily="50" charset="-128"/>
                        <a:ea typeface="Meiryo UI" panose="020B0604030504040204" pitchFamily="50" charset="-128"/>
                      </a:endParaRPr>
                    </a:p>
                  </a:txBody>
                  <a:tcPr>
                    <a:solidFill>
                      <a:schemeClr val="bg1"/>
                    </a:solidFill>
                  </a:tcPr>
                </a:tc>
                <a:extLst>
                  <a:ext uri="{0D108BD9-81ED-4DB2-BD59-A6C34878D82A}">
                    <a16:rowId xmlns:a16="http://schemas.microsoft.com/office/drawing/2014/main" val="10001"/>
                  </a:ext>
                </a:extLst>
              </a:tr>
              <a:tr h="1872208">
                <a:tc>
                  <a:txBody>
                    <a:bodyPr/>
                    <a:lstStyle/>
                    <a:p>
                      <a:pPr algn="ctr"/>
                      <a:r>
                        <a:rPr kumimoji="1" lang="ja-JP" altLang="en-US" sz="1400" b="1" dirty="0">
                          <a:latin typeface="Meiryo UI" panose="020B0604030504040204" pitchFamily="50" charset="-128"/>
                          <a:ea typeface="Meiryo UI" panose="020B0604030504040204" pitchFamily="50" charset="-128"/>
                        </a:rPr>
                        <a:t>定時報告</a:t>
                      </a:r>
                      <a:endParaRPr kumimoji="1" lang="en-US" altLang="ja-JP" sz="1400" b="1"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latin typeface="Meiryo UI" panose="020B0604030504040204" pitchFamily="50" charset="-128"/>
                          <a:ea typeface="Meiryo UI" panose="020B0604030504040204" pitchFamily="50" charset="-128"/>
                        </a:rPr>
                        <a:t>9,12,16</a:t>
                      </a:r>
                      <a:r>
                        <a:rPr kumimoji="1" lang="ja-JP" altLang="en-US" sz="1400" b="0" dirty="0">
                          <a:latin typeface="Meiryo UI" panose="020B0604030504040204" pitchFamily="50" charset="-128"/>
                          <a:ea typeface="Meiryo UI" panose="020B0604030504040204" pitchFamily="50" charset="-128"/>
                        </a:rPr>
                        <a:t>時に専用様式で報告</a:t>
                      </a:r>
                      <a:endParaRPr kumimoji="1" lang="en-US" altLang="ja-JP" sz="14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現場対応</a:t>
                      </a: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専用様式で</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対応報告</a:t>
                      </a:r>
                      <a:endParaRPr kumimoji="1" lang="en-US" altLang="ja-JP" sz="1400" b="0" dirty="0">
                        <a:latin typeface="Meiryo UI" panose="020B0604030504040204" pitchFamily="50" charset="-128"/>
                        <a:ea typeface="Meiryo UI" panose="020B0604030504040204" pitchFamily="50" charset="-128"/>
                      </a:endParaRPr>
                    </a:p>
                    <a:p>
                      <a:pPr algn="ct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必要に応じ事故速報</a:t>
                      </a:r>
                      <a:endParaRPr kumimoji="1" lang="en-US" altLang="ja-JP" sz="1400" b="0" dirty="0">
                        <a:latin typeface="Meiryo UI" panose="020B0604030504040204" pitchFamily="50" charset="-128"/>
                        <a:ea typeface="Meiryo UI" panose="020B0604030504040204" pitchFamily="50" charset="-128"/>
                      </a:endParaRPr>
                    </a:p>
                    <a:p>
                      <a:pPr algn="ctr"/>
                      <a:endParaRPr kumimoji="1" lang="ja-JP" altLang="en-US" sz="1400" b="0" dirty="0">
                        <a:latin typeface="Meiryo UI" panose="020B0604030504040204" pitchFamily="50" charset="-128"/>
                        <a:ea typeface="Meiryo UI" panose="020B0604030504040204" pitchFamily="50" charset="-128"/>
                      </a:endParaRPr>
                    </a:p>
                  </a:txBody>
                  <a:tcPr/>
                </a:tc>
                <a:tc>
                  <a:txBody>
                    <a:bodyPr/>
                    <a:lstStyle/>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報告受領</a:t>
                      </a:r>
                      <a:endParaRPr kumimoji="1" lang="en-US" altLang="ja-JP" sz="1400" b="0" dirty="0">
                        <a:latin typeface="Meiryo UI" panose="020B0604030504040204" pitchFamily="50" charset="-128"/>
                        <a:ea typeface="Meiryo UI" panose="020B0604030504040204" pitchFamily="50" charset="-128"/>
                      </a:endParaRPr>
                    </a:p>
                    <a:p>
                      <a:pPr algn="ctr"/>
                      <a:endParaRPr kumimoji="1" lang="ja-JP" altLang="en-US" sz="1400" b="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報告受領・伝達</a:t>
                      </a: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報告受領</a:t>
                      </a:r>
                      <a:endParaRPr kumimoji="1" lang="en-US" altLang="ja-JP" sz="14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grpSp>
        <p:nvGrpSpPr>
          <p:cNvPr id="2" name="グループ化 1"/>
          <p:cNvGrpSpPr/>
          <p:nvPr/>
        </p:nvGrpSpPr>
        <p:grpSpPr>
          <a:xfrm>
            <a:off x="3800872" y="2276872"/>
            <a:ext cx="4176464" cy="2880322"/>
            <a:chOff x="3872880" y="1844824"/>
            <a:chExt cx="4176464" cy="2880322"/>
          </a:xfrm>
        </p:grpSpPr>
        <p:cxnSp>
          <p:nvCxnSpPr>
            <p:cNvPr id="30" name="直線矢印コネクタ 29"/>
            <p:cNvCxnSpPr>
              <a:cxnSpLocks/>
            </p:cNvCxnSpPr>
            <p:nvPr/>
          </p:nvCxnSpPr>
          <p:spPr>
            <a:xfrm>
              <a:off x="3872880" y="1844824"/>
              <a:ext cx="0" cy="396044"/>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34" name="直線矢印コネクタ 33"/>
            <p:cNvCxnSpPr>
              <a:cxnSpLocks/>
            </p:cNvCxnSpPr>
            <p:nvPr/>
          </p:nvCxnSpPr>
          <p:spPr>
            <a:xfrm>
              <a:off x="4448944" y="2420888"/>
              <a:ext cx="684076"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45" name="直線矢印コネクタ 44"/>
            <p:cNvCxnSpPr>
              <a:cxnSpLocks/>
            </p:cNvCxnSpPr>
            <p:nvPr/>
          </p:nvCxnSpPr>
          <p:spPr>
            <a:xfrm>
              <a:off x="3872880" y="2983446"/>
              <a:ext cx="2664296"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46" name="直線コネクタ 45"/>
            <p:cNvCxnSpPr>
              <a:cxnSpLocks/>
            </p:cNvCxnSpPr>
            <p:nvPr/>
          </p:nvCxnSpPr>
          <p:spPr>
            <a:xfrm flipV="1">
              <a:off x="3872880" y="2708920"/>
              <a:ext cx="0" cy="324039"/>
            </a:xfrm>
            <a:prstGeom prst="line">
              <a:avLst/>
            </a:prstGeom>
            <a:ln w="76200"/>
          </p:spPr>
          <p:style>
            <a:lnRef idx="1">
              <a:schemeClr val="dk1"/>
            </a:lnRef>
            <a:fillRef idx="0">
              <a:schemeClr val="dk1"/>
            </a:fillRef>
            <a:effectRef idx="0">
              <a:schemeClr val="dk1"/>
            </a:effectRef>
            <a:fontRef idx="minor">
              <a:schemeClr val="tx1"/>
            </a:fontRef>
          </p:style>
        </p:cxnSp>
        <p:cxnSp>
          <p:nvCxnSpPr>
            <p:cNvPr id="53" name="直線矢印コネクタ 52"/>
            <p:cNvCxnSpPr/>
            <p:nvPr/>
          </p:nvCxnSpPr>
          <p:spPr>
            <a:xfrm>
              <a:off x="7761312" y="2983446"/>
              <a:ext cx="288032"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57" name="直線矢印コネクタ 56"/>
            <p:cNvCxnSpPr/>
            <p:nvPr/>
          </p:nvCxnSpPr>
          <p:spPr>
            <a:xfrm>
              <a:off x="3902158" y="3572466"/>
              <a:ext cx="0" cy="36004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58" name="直線矢印コネクタ 57"/>
            <p:cNvCxnSpPr>
              <a:cxnSpLocks/>
            </p:cNvCxnSpPr>
            <p:nvPr/>
          </p:nvCxnSpPr>
          <p:spPr>
            <a:xfrm>
              <a:off x="4455662" y="4041068"/>
              <a:ext cx="677358"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59" name="直線矢印コネクタ 58"/>
            <p:cNvCxnSpPr>
              <a:cxnSpLocks/>
            </p:cNvCxnSpPr>
            <p:nvPr/>
          </p:nvCxnSpPr>
          <p:spPr>
            <a:xfrm>
              <a:off x="3872880" y="4689140"/>
              <a:ext cx="2664296"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60" name="直線コネクタ 59"/>
            <p:cNvCxnSpPr>
              <a:cxnSpLocks/>
            </p:cNvCxnSpPr>
            <p:nvPr/>
          </p:nvCxnSpPr>
          <p:spPr>
            <a:xfrm flipV="1">
              <a:off x="3897925" y="4545124"/>
              <a:ext cx="0" cy="180022"/>
            </a:xfrm>
            <a:prstGeom prst="line">
              <a:avLst/>
            </a:prstGeom>
            <a:ln w="76200"/>
          </p:spPr>
          <p:style>
            <a:lnRef idx="1">
              <a:schemeClr val="dk1"/>
            </a:lnRef>
            <a:fillRef idx="0">
              <a:schemeClr val="dk1"/>
            </a:fillRef>
            <a:effectRef idx="0">
              <a:schemeClr val="dk1"/>
            </a:effectRef>
            <a:fontRef idx="minor">
              <a:schemeClr val="tx1"/>
            </a:fontRef>
          </p:style>
        </p:cxnSp>
        <p:cxnSp>
          <p:nvCxnSpPr>
            <p:cNvPr id="61" name="直線矢印コネクタ 60"/>
            <p:cNvCxnSpPr/>
            <p:nvPr/>
          </p:nvCxnSpPr>
          <p:spPr>
            <a:xfrm>
              <a:off x="7761312" y="4708624"/>
              <a:ext cx="288032"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sp>
          <p:nvSpPr>
            <p:cNvPr id="17" name="正方形/長方形 16"/>
            <p:cNvSpPr/>
            <p:nvPr/>
          </p:nvSpPr>
          <p:spPr>
            <a:xfrm>
              <a:off x="3930245" y="3500459"/>
              <a:ext cx="1050834" cy="430887"/>
            </a:xfrm>
            <a:prstGeom prst="rect">
              <a:avLst/>
            </a:prstGeom>
          </p:spPr>
          <p:txBody>
            <a:bodyPr wrap="square">
              <a:spAutoFit/>
            </a:bodyPr>
            <a:lstStyle/>
            <a:p>
              <a:pPr algn="ctr"/>
              <a:r>
                <a:rPr lang="ja-JP" altLang="en-US" sz="1100" b="0" dirty="0">
                  <a:latin typeface="Meiryo UI" panose="020B0604030504040204" pitchFamily="50" charset="-128"/>
                  <a:ea typeface="Meiryo UI" panose="020B0604030504040204" pitchFamily="50" charset="-128"/>
                </a:rPr>
                <a:t>大きな変化有</a:t>
              </a:r>
              <a:endParaRPr lang="en-US" altLang="ja-JP" sz="1100" b="0" dirty="0">
                <a:latin typeface="Meiryo UI" panose="020B0604030504040204" pitchFamily="50" charset="-128"/>
                <a:ea typeface="Meiryo UI" panose="020B0604030504040204" pitchFamily="50" charset="-128"/>
              </a:endParaRPr>
            </a:p>
            <a:p>
              <a:pPr algn="ctr"/>
              <a:r>
                <a:rPr lang="ja-JP" altLang="en-US" sz="1100" b="0" dirty="0">
                  <a:latin typeface="Meiryo UI" panose="020B0604030504040204" pitchFamily="50" charset="-128"/>
                  <a:ea typeface="Meiryo UI" panose="020B0604030504040204" pitchFamily="50" charset="-128"/>
                </a:rPr>
                <a:t>の場合</a:t>
              </a:r>
              <a:endParaRPr lang="ja-JP" altLang="en-US" sz="1100" dirty="0"/>
            </a:p>
          </p:txBody>
        </p:sp>
      </p:grpSp>
      <p:sp>
        <p:nvSpPr>
          <p:cNvPr id="15" name="タイトル 1">
            <a:extLst>
              <a:ext uri="{FF2B5EF4-FFF2-40B4-BE49-F238E27FC236}">
                <a16:creationId xmlns:a16="http://schemas.microsoft.com/office/drawing/2014/main" id="{C46DC78D-7A91-4CBB-86ED-9608EF4BFB6C}"/>
              </a:ext>
            </a:extLst>
          </p:cNvPr>
          <p:cNvSpPr>
            <a:spLocks noGrp="1"/>
          </p:cNvSpPr>
          <p:nvPr>
            <p:ph type="title"/>
          </p:nvPr>
        </p:nvSpPr>
        <p:spPr>
          <a:xfrm>
            <a:off x="416496" y="689685"/>
            <a:ext cx="8709409" cy="549275"/>
          </a:xfrm>
        </p:spPr>
        <p:txBody>
          <a:bodyPr/>
          <a:lstStyle/>
          <a:p>
            <a:r>
              <a:rPr kumimoji="1" lang="ja-JP" altLang="en-US" b="0" dirty="0"/>
              <a:t>（参考）新たな報告の流れ（詳細は</a:t>
            </a:r>
            <a:r>
              <a:rPr kumimoji="1" lang="en-US" altLang="ja-JP" b="0" dirty="0"/>
              <a:t>p3</a:t>
            </a:r>
            <a:r>
              <a:rPr kumimoji="1" lang="ja-JP" altLang="en-US" b="0" dirty="0"/>
              <a:t>～</a:t>
            </a:r>
            <a:r>
              <a:rPr kumimoji="1" lang="en-US" altLang="ja-JP" b="0" dirty="0"/>
              <a:t>5</a:t>
            </a:r>
            <a:r>
              <a:rPr kumimoji="1" lang="ja-JP" altLang="en-US" b="0" dirty="0"/>
              <a:t>参照）</a:t>
            </a:r>
          </a:p>
        </p:txBody>
      </p:sp>
      <p:sp>
        <p:nvSpPr>
          <p:cNvPr id="16" name="スライド番号プレースホルダ 25"/>
          <p:cNvSpPr txBox="1">
            <a:spLocks/>
          </p:cNvSpPr>
          <p:nvPr/>
        </p:nvSpPr>
        <p:spPr>
          <a:xfrm>
            <a:off x="7401272" y="6482034"/>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b="0" dirty="0">
                <a:solidFill>
                  <a:prstClr val="black"/>
                </a:solidFill>
              </a:rPr>
              <a:t>６</a:t>
            </a:r>
          </a:p>
        </p:txBody>
      </p:sp>
      <p:sp>
        <p:nvSpPr>
          <p:cNvPr id="18" name="テキスト ボックス 17"/>
          <p:cNvSpPr txBox="1">
            <a:spLocks noChangeArrowheads="1"/>
          </p:cNvSpPr>
          <p:nvPr/>
        </p:nvSpPr>
        <p:spPr bwMode="auto">
          <a:xfrm>
            <a:off x="4383654" y="2370021"/>
            <a:ext cx="3240360" cy="276999"/>
          </a:xfrm>
          <a:prstGeom prst="rect">
            <a:avLst/>
          </a:prstGeom>
          <a:solidFill>
            <a:srgbClr val="FFFF00"/>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44000" lvl="0" indent="-457200" eaLnBrk="1" fontAlgn="auto" hangingPunct="1">
              <a:spcBef>
                <a:spcPts val="0"/>
              </a:spcBef>
              <a:spcAft>
                <a:spcPts val="0"/>
              </a:spcAft>
              <a:tabLst>
                <a:tab pos="5400675" algn="r"/>
              </a:tabLst>
              <a:defRPr/>
            </a:pPr>
            <a:r>
              <a:rPr lang="en-US" altLang="ja-JP"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開始報告も専用様式を用いることが望ましい。</a:t>
            </a:r>
          </a:p>
        </p:txBody>
      </p:sp>
      <p:sp>
        <p:nvSpPr>
          <p:cNvPr id="19" name="テキスト ボックス 18"/>
          <p:cNvSpPr txBox="1">
            <a:spLocks noChangeArrowheads="1"/>
          </p:cNvSpPr>
          <p:nvPr/>
        </p:nvSpPr>
        <p:spPr bwMode="auto">
          <a:xfrm>
            <a:off x="511986" y="5038157"/>
            <a:ext cx="3240360" cy="646331"/>
          </a:xfrm>
          <a:prstGeom prst="rect">
            <a:avLst/>
          </a:prstGeom>
          <a:solidFill>
            <a:srgbClr val="FFFF00"/>
          </a:solidFill>
          <a:ln w="28575">
            <a:noFill/>
            <a:miter lim="800000"/>
            <a:headEnd/>
            <a:tailEnd/>
          </a:ln>
        </p:spPr>
        <p:txBody>
          <a:bodyPr wrap="square">
            <a:spAutoFit/>
          </a:bodyPr>
          <a:lstStyle>
            <a:lvl1pPr marL="176213" indent="-176213"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44000" lvl="0" indent="-457200" eaLnBrk="1" fontAlgn="auto" hangingPunct="1">
              <a:spcBef>
                <a:spcPts val="0"/>
              </a:spcBef>
              <a:spcAft>
                <a:spcPts val="0"/>
              </a:spcAft>
              <a:tabLst>
                <a:tab pos="5400675" algn="r"/>
              </a:tabLst>
              <a:defRPr/>
            </a:pPr>
            <a:r>
              <a:rPr lang="en-US" altLang="ja-JP"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専用様式は、本ルールの運用開始となった段階で電子媒体（エクセルファイル形式）にて配布される予定。</a:t>
            </a:r>
          </a:p>
        </p:txBody>
      </p:sp>
    </p:spTree>
    <p:extLst>
      <p:ext uri="{BB962C8B-B14F-4D97-AF65-F5344CB8AC3E}">
        <p14:creationId xmlns:p14="http://schemas.microsoft.com/office/powerpoint/2010/main" val="1006718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p:cNvGraphicFramePr>
            <a:graphicFrameLocks noGrp="1"/>
          </p:cNvGraphicFramePr>
          <p:nvPr>
            <p:extLst>
              <p:ext uri="{D42A27DB-BD31-4B8C-83A1-F6EECF244321}">
                <p14:modId xmlns:p14="http://schemas.microsoft.com/office/powerpoint/2010/main" val="2092342683"/>
              </p:ext>
            </p:extLst>
          </p:nvPr>
        </p:nvGraphicFramePr>
        <p:xfrm>
          <a:off x="524508" y="1052736"/>
          <a:ext cx="8784978" cy="5112568"/>
        </p:xfrm>
        <a:graphic>
          <a:graphicData uri="http://schemas.openxmlformats.org/drawingml/2006/table">
            <a:tbl>
              <a:tblPr firstRow="1" bandRow="1">
                <a:tableStyleId>{5940675A-B579-460E-94D1-54222C63F5DA}</a:tableStyleId>
              </a:tblPr>
              <a:tblGrid>
                <a:gridCol w="1464163">
                  <a:extLst>
                    <a:ext uri="{9D8B030D-6E8A-4147-A177-3AD203B41FA5}">
                      <a16:colId xmlns:a16="http://schemas.microsoft.com/office/drawing/2014/main" val="20000"/>
                    </a:ext>
                  </a:extLst>
                </a:gridCol>
                <a:gridCol w="1464163">
                  <a:extLst>
                    <a:ext uri="{9D8B030D-6E8A-4147-A177-3AD203B41FA5}">
                      <a16:colId xmlns:a16="http://schemas.microsoft.com/office/drawing/2014/main" val="20001"/>
                    </a:ext>
                  </a:extLst>
                </a:gridCol>
                <a:gridCol w="1464163">
                  <a:extLst>
                    <a:ext uri="{9D8B030D-6E8A-4147-A177-3AD203B41FA5}">
                      <a16:colId xmlns:a16="http://schemas.microsoft.com/office/drawing/2014/main" val="20002"/>
                    </a:ext>
                  </a:extLst>
                </a:gridCol>
                <a:gridCol w="1464163">
                  <a:extLst>
                    <a:ext uri="{9D8B030D-6E8A-4147-A177-3AD203B41FA5}">
                      <a16:colId xmlns:a16="http://schemas.microsoft.com/office/drawing/2014/main" val="20003"/>
                    </a:ext>
                  </a:extLst>
                </a:gridCol>
                <a:gridCol w="1464163">
                  <a:extLst>
                    <a:ext uri="{9D8B030D-6E8A-4147-A177-3AD203B41FA5}">
                      <a16:colId xmlns:a16="http://schemas.microsoft.com/office/drawing/2014/main" val="20004"/>
                    </a:ext>
                  </a:extLst>
                </a:gridCol>
                <a:gridCol w="1464163">
                  <a:extLst>
                    <a:ext uri="{9D8B030D-6E8A-4147-A177-3AD203B41FA5}">
                      <a16:colId xmlns:a16="http://schemas.microsoft.com/office/drawing/2014/main" val="20005"/>
                    </a:ext>
                  </a:extLst>
                </a:gridCol>
              </a:tblGrid>
              <a:tr h="370840">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項目</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概要</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事業者</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ＪＣＧＡ</a:t>
                      </a:r>
                      <a:endParaRPr kumimoji="1" lang="en-US" altLang="ja-JP" sz="1400" b="0" dirty="0">
                        <a:solidFill>
                          <a:schemeClr val="bg1"/>
                        </a:solidFill>
                        <a:latin typeface="Meiryo UI" panose="020B0604030504040204" pitchFamily="50" charset="-128"/>
                        <a:ea typeface="Meiryo UI" panose="020B0604030504040204" pitchFamily="50" charset="-128"/>
                      </a:endParaRPr>
                    </a:p>
                    <a:p>
                      <a:pPr algn="ctr"/>
                      <a:r>
                        <a:rPr kumimoji="1" lang="ja-JP" altLang="en-US" sz="1400" b="0" dirty="0">
                          <a:solidFill>
                            <a:schemeClr val="bg1"/>
                          </a:solidFill>
                          <a:latin typeface="Meiryo UI" panose="020B0604030504040204" pitchFamily="50" charset="-128"/>
                          <a:ea typeface="Meiryo UI" panose="020B0604030504040204" pitchFamily="50" charset="-128"/>
                        </a:rPr>
                        <a:t>（本部＆部会）</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ＭＥＴＩ</a:t>
                      </a:r>
                      <a:endParaRPr kumimoji="1" lang="en-US" altLang="ja-JP" sz="1400" b="0" dirty="0">
                        <a:solidFill>
                          <a:schemeClr val="bg1"/>
                        </a:solidFill>
                        <a:latin typeface="Meiryo UI" panose="020B0604030504040204" pitchFamily="50" charset="-128"/>
                        <a:ea typeface="Meiryo UI" panose="020B0604030504040204" pitchFamily="50" charset="-128"/>
                      </a:endParaRPr>
                    </a:p>
                    <a:p>
                      <a:pPr algn="ctr"/>
                      <a:r>
                        <a:rPr kumimoji="1" lang="ja-JP" altLang="en-US" sz="1400" b="0" dirty="0">
                          <a:solidFill>
                            <a:schemeClr val="bg1"/>
                          </a:solidFill>
                          <a:latin typeface="Meiryo UI" panose="020B0604030504040204" pitchFamily="50" charset="-128"/>
                          <a:ea typeface="Meiryo UI" panose="020B0604030504040204" pitchFamily="50" charset="-128"/>
                        </a:rPr>
                        <a:t>保安監督部</a:t>
                      </a:r>
                    </a:p>
                  </a:txBody>
                  <a:tcPr anchor="ctr">
                    <a:solidFill>
                      <a:schemeClr val="tx1">
                        <a:lumMod val="40000"/>
                        <a:lumOff val="60000"/>
                      </a:schemeClr>
                    </a:solidFill>
                  </a:tcPr>
                </a:tc>
                <a:tc>
                  <a:txBody>
                    <a:bodyPr/>
                    <a:lstStyle/>
                    <a:p>
                      <a:pPr algn="ctr"/>
                      <a:r>
                        <a:rPr kumimoji="1" lang="ja-JP" altLang="en-US" sz="1400" b="0" dirty="0">
                          <a:solidFill>
                            <a:schemeClr val="bg1"/>
                          </a:solidFill>
                          <a:latin typeface="Meiryo UI" panose="020B0604030504040204" pitchFamily="50" charset="-128"/>
                          <a:ea typeface="Meiryo UI" panose="020B0604030504040204" pitchFamily="50" charset="-128"/>
                        </a:rPr>
                        <a:t>ＭＥＴＩ</a:t>
                      </a:r>
                      <a:endParaRPr kumimoji="1" lang="en-US" altLang="ja-JP" sz="1400" b="0" dirty="0">
                        <a:solidFill>
                          <a:schemeClr val="bg1"/>
                        </a:solidFill>
                        <a:latin typeface="Meiryo UI" panose="020B0604030504040204" pitchFamily="50" charset="-128"/>
                        <a:ea typeface="Meiryo UI" panose="020B0604030504040204" pitchFamily="50" charset="-128"/>
                      </a:endParaRPr>
                    </a:p>
                    <a:p>
                      <a:pPr algn="ctr"/>
                      <a:r>
                        <a:rPr kumimoji="1" lang="ja-JP" altLang="en-US" sz="1400" b="0" dirty="0">
                          <a:solidFill>
                            <a:schemeClr val="bg1"/>
                          </a:solidFill>
                          <a:latin typeface="Meiryo UI" panose="020B0604030504040204" pitchFamily="50" charset="-128"/>
                          <a:ea typeface="Meiryo UI" panose="020B0604030504040204" pitchFamily="50" charset="-128"/>
                        </a:rPr>
                        <a:t>ガス安全室</a:t>
                      </a:r>
                    </a:p>
                  </a:txBody>
                  <a:tcPr anchor="ctr">
                    <a:solidFill>
                      <a:schemeClr val="tx1">
                        <a:lumMod val="40000"/>
                        <a:lumOff val="60000"/>
                      </a:schemeClr>
                    </a:solidFill>
                  </a:tcPr>
                </a:tc>
                <a:extLst>
                  <a:ext uri="{0D108BD9-81ED-4DB2-BD59-A6C34878D82A}">
                    <a16:rowId xmlns:a16="http://schemas.microsoft.com/office/drawing/2014/main" val="10000"/>
                  </a:ext>
                </a:extLst>
              </a:tr>
              <a:tr h="1678084">
                <a:tc>
                  <a:txBody>
                    <a:bodyPr/>
                    <a:lstStyle/>
                    <a:p>
                      <a:pPr algn="ctr"/>
                      <a:r>
                        <a:rPr kumimoji="1" lang="ja-JP" altLang="en-US" sz="1400" b="1" dirty="0">
                          <a:latin typeface="Meiryo UI" panose="020B0604030504040204" pitchFamily="50" charset="-128"/>
                          <a:ea typeface="Meiryo UI" panose="020B0604030504040204" pitchFamily="50" charset="-128"/>
                        </a:rPr>
                        <a:t>ガス安全室</a:t>
                      </a: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個別確認</a:t>
                      </a:r>
                      <a:endParaRPr kumimoji="1" lang="en-US" altLang="ja-JP" sz="14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状況に応じて</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ガス安全室からの個別確認</a:t>
                      </a:r>
                      <a:endParaRPr kumimoji="1" lang="en-US" altLang="ja-JP" sz="1400" b="0" dirty="0">
                        <a:latin typeface="Meiryo UI" panose="020B0604030504040204" pitchFamily="50" charset="-128"/>
                        <a:ea typeface="Meiryo UI" panose="020B0604030504040204" pitchFamily="50" charset="-128"/>
                      </a:endParaRPr>
                    </a:p>
                    <a:p>
                      <a:pPr algn="ct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依頼受領・回答</a:t>
                      </a: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400" b="0" dirty="0">
                          <a:latin typeface="Meiryo UI" panose="020B0604030504040204" pitchFamily="50" charset="-128"/>
                          <a:ea typeface="Meiryo UI" panose="020B0604030504040204" pitchFamily="50" charset="-128"/>
                        </a:rPr>
                        <a:t>依頼受領</a:t>
                      </a: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回答受領</a:t>
                      </a:r>
                      <a:endParaRPr kumimoji="1" lang="en-US" altLang="ja-JP" sz="1400" b="0" dirty="0">
                        <a:latin typeface="Meiryo UI" panose="020B0604030504040204" pitchFamily="50" charset="-128"/>
                        <a:ea typeface="Meiryo UI" panose="020B0604030504040204" pitchFamily="50" charset="-128"/>
                      </a:endParaRPr>
                    </a:p>
                    <a:p>
                      <a:pPr algn="ctr"/>
                      <a:endParaRPr kumimoji="1" lang="ja-JP" altLang="en-US" sz="1400" b="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依頼受領・伝達</a:t>
                      </a: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回答受領・伝達</a:t>
                      </a: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個別確認依頼</a:t>
                      </a: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回答受領</a:t>
                      </a:r>
                      <a:endParaRPr kumimoji="1" lang="en-US" altLang="ja-JP" sz="14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2916324">
                <a:tc>
                  <a:txBody>
                    <a:bodyPr/>
                    <a:lstStyle/>
                    <a:p>
                      <a:pPr algn="ctr"/>
                      <a:r>
                        <a:rPr kumimoji="1" lang="ja-JP" altLang="en-US" sz="1400" b="1" dirty="0">
                          <a:latin typeface="Meiryo UI" panose="020B0604030504040204" pitchFamily="50" charset="-128"/>
                          <a:ea typeface="Meiryo UI" panose="020B0604030504040204" pitchFamily="50" charset="-128"/>
                        </a:rPr>
                        <a:t>臨時対応</a:t>
                      </a: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終了報告</a:t>
                      </a:r>
                      <a:endParaRPr kumimoji="1" lang="en-US" altLang="ja-JP" sz="1400" b="1"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事故報告対象外の報告を終了するタイミングを記載</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終了条件に</a:t>
                      </a: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達したことを確認</a:t>
                      </a: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専用様式等で</a:t>
                      </a:r>
                      <a:endParaRPr kumimoji="1" lang="en-US" altLang="ja-JP" sz="1400" b="0" dirty="0">
                        <a:latin typeface="Meiryo UI" panose="020B0604030504040204" pitchFamily="50" charset="-128"/>
                        <a:ea typeface="Meiryo UI" panose="020B0604030504040204" pitchFamily="50" charset="-128"/>
                      </a:endParaRPr>
                    </a:p>
                    <a:p>
                      <a:pPr algn="ctr"/>
                      <a:r>
                        <a:rPr kumimoji="1" lang="ja-JP" altLang="en-US" sz="1400" b="0" dirty="0">
                          <a:latin typeface="Meiryo UI" panose="020B0604030504040204" pitchFamily="50" charset="-128"/>
                          <a:ea typeface="Meiryo UI" panose="020B0604030504040204" pitchFamily="50" charset="-128"/>
                        </a:rPr>
                        <a:t>対応完了報告</a:t>
                      </a:r>
                      <a:endParaRPr kumimoji="1" lang="en-US" altLang="ja-JP" sz="1400" b="0" dirty="0">
                        <a:latin typeface="Meiryo UI" panose="020B0604030504040204" pitchFamily="50" charset="-128"/>
                        <a:ea typeface="Meiryo UI" panose="020B0604030504040204" pitchFamily="50" charset="-128"/>
                      </a:endParaRPr>
                    </a:p>
                    <a:p>
                      <a:pPr algn="ctr"/>
                      <a:r>
                        <a:rPr kumimoji="1" lang="en-US" altLang="ja-JP" sz="1050" b="0" dirty="0">
                          <a:latin typeface="Meiryo UI" panose="020B0604030504040204" pitchFamily="50" charset="-128"/>
                          <a:ea typeface="Meiryo UI" panose="020B0604030504040204" pitchFamily="50" charset="-128"/>
                        </a:rPr>
                        <a:t>※</a:t>
                      </a:r>
                      <a:r>
                        <a:rPr kumimoji="1" lang="ja-JP" altLang="en-US" sz="1050" b="0" dirty="0">
                          <a:latin typeface="Meiryo UI" panose="020B0604030504040204" pitchFamily="50" charset="-128"/>
                          <a:ea typeface="Meiryo UI" panose="020B0604030504040204" pitchFamily="50" charset="-128"/>
                        </a:rPr>
                        <a:t>必要に応じ事故速報</a:t>
                      </a: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報告受領</a:t>
                      </a: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報告受領・伝達</a:t>
                      </a:r>
                      <a:endParaRPr kumimoji="1" lang="en-US" altLang="ja-JP" sz="1400" b="0" dirty="0">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Meiryo UI" panose="020B0604030504040204" pitchFamily="50" charset="-128"/>
                          <a:ea typeface="Meiryo UI" panose="020B0604030504040204" pitchFamily="50" charset="-128"/>
                        </a:rPr>
                        <a:t>報告受領</a:t>
                      </a:r>
                      <a:endParaRPr kumimoji="1" lang="en-US" altLang="ja-JP" sz="1400" b="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bl>
          </a:graphicData>
        </a:graphic>
      </p:graphicFrame>
      <p:cxnSp>
        <p:nvCxnSpPr>
          <p:cNvPr id="16" name="直線矢印コネクタ 15"/>
          <p:cNvCxnSpPr/>
          <p:nvPr/>
        </p:nvCxnSpPr>
        <p:spPr>
          <a:xfrm flipH="1">
            <a:off x="6321152" y="1736812"/>
            <a:ext cx="1656184"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17" name="直線コネクタ 16"/>
          <p:cNvCxnSpPr/>
          <p:nvPr/>
        </p:nvCxnSpPr>
        <p:spPr>
          <a:xfrm flipV="1">
            <a:off x="8553400" y="1880828"/>
            <a:ext cx="0" cy="295250"/>
          </a:xfrm>
          <a:prstGeom prst="line">
            <a:avLst/>
          </a:prstGeom>
          <a:ln w="76200"/>
        </p:spPr>
        <p:style>
          <a:lnRef idx="1">
            <a:schemeClr val="dk1"/>
          </a:lnRef>
          <a:fillRef idx="0">
            <a:schemeClr val="dk1"/>
          </a:fillRef>
          <a:effectRef idx="0">
            <a:schemeClr val="dk1"/>
          </a:effectRef>
          <a:fontRef idx="minor">
            <a:schemeClr val="tx1"/>
          </a:fontRef>
        </p:style>
      </p:cxnSp>
      <p:cxnSp>
        <p:nvCxnSpPr>
          <p:cNvPr id="19" name="直線矢印コネクタ 18"/>
          <p:cNvCxnSpPr/>
          <p:nvPr/>
        </p:nvCxnSpPr>
        <p:spPr>
          <a:xfrm flipH="1">
            <a:off x="7761312" y="2140074"/>
            <a:ext cx="828092"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21" name="直線矢印コネクタ 20"/>
          <p:cNvCxnSpPr/>
          <p:nvPr/>
        </p:nvCxnSpPr>
        <p:spPr>
          <a:xfrm flipH="1">
            <a:off x="4160913" y="2168860"/>
            <a:ext cx="2340261" cy="0"/>
          </a:xfrm>
          <a:prstGeom prst="straightConnector1">
            <a:avLst/>
          </a:prstGeom>
          <a:ln w="76200">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直線コネクタ 32"/>
          <p:cNvCxnSpPr/>
          <p:nvPr/>
        </p:nvCxnSpPr>
        <p:spPr>
          <a:xfrm flipV="1">
            <a:off x="4160912" y="2780928"/>
            <a:ext cx="0" cy="288032"/>
          </a:xfrm>
          <a:prstGeom prst="line">
            <a:avLst/>
          </a:prstGeom>
          <a:ln w="76200"/>
        </p:spPr>
        <p:style>
          <a:lnRef idx="1">
            <a:schemeClr val="dk1"/>
          </a:lnRef>
          <a:fillRef idx="0">
            <a:schemeClr val="dk1"/>
          </a:fillRef>
          <a:effectRef idx="0">
            <a:schemeClr val="dk1"/>
          </a:effectRef>
          <a:fontRef idx="minor">
            <a:schemeClr val="tx1"/>
          </a:fontRef>
        </p:style>
      </p:cxnSp>
      <p:cxnSp>
        <p:nvCxnSpPr>
          <p:cNvPr id="35" name="直線矢印コネクタ 34"/>
          <p:cNvCxnSpPr/>
          <p:nvPr/>
        </p:nvCxnSpPr>
        <p:spPr>
          <a:xfrm>
            <a:off x="7725308" y="2996952"/>
            <a:ext cx="288032"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18" name="直線矢印コネクタ 17"/>
          <p:cNvCxnSpPr/>
          <p:nvPr/>
        </p:nvCxnSpPr>
        <p:spPr>
          <a:xfrm>
            <a:off x="4160912" y="3861048"/>
            <a:ext cx="0" cy="36004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20" name="直線矢印コネクタ 19"/>
          <p:cNvCxnSpPr/>
          <p:nvPr/>
        </p:nvCxnSpPr>
        <p:spPr>
          <a:xfrm>
            <a:off x="4808984" y="4689140"/>
            <a:ext cx="288032"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22" name="直線矢印コネクタ 21"/>
          <p:cNvCxnSpPr/>
          <p:nvPr/>
        </p:nvCxnSpPr>
        <p:spPr>
          <a:xfrm>
            <a:off x="4160912" y="5553236"/>
            <a:ext cx="2304256"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23" name="直線コネクタ 22"/>
          <p:cNvCxnSpPr>
            <a:cxnSpLocks/>
          </p:cNvCxnSpPr>
          <p:nvPr/>
        </p:nvCxnSpPr>
        <p:spPr>
          <a:xfrm flipV="1">
            <a:off x="4160912" y="5193196"/>
            <a:ext cx="0" cy="396044"/>
          </a:xfrm>
          <a:prstGeom prst="line">
            <a:avLst/>
          </a:prstGeom>
          <a:ln w="76200"/>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a:off x="7761312" y="5553236"/>
            <a:ext cx="288032"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4160912" y="3032956"/>
            <a:ext cx="2340260"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28" name="直線矢印コネクタ 27"/>
          <p:cNvCxnSpPr/>
          <p:nvPr/>
        </p:nvCxnSpPr>
        <p:spPr>
          <a:xfrm>
            <a:off x="4808984" y="2564904"/>
            <a:ext cx="288032" cy="0"/>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cxnSp>
        <p:nvCxnSpPr>
          <p:cNvPr id="29" name="直線矢印コネクタ 28"/>
          <p:cNvCxnSpPr/>
          <p:nvPr/>
        </p:nvCxnSpPr>
        <p:spPr>
          <a:xfrm>
            <a:off x="4196473" y="2132856"/>
            <a:ext cx="0" cy="316818"/>
          </a:xfrm>
          <a:prstGeom prst="straightConnector1">
            <a:avLst/>
          </a:prstGeom>
          <a:ln w="76200">
            <a:tailEnd type="triangle" w="med" len="sm"/>
          </a:ln>
        </p:spPr>
        <p:style>
          <a:lnRef idx="1">
            <a:schemeClr val="dk1"/>
          </a:lnRef>
          <a:fillRef idx="0">
            <a:schemeClr val="dk1"/>
          </a:fillRef>
          <a:effectRef idx="0">
            <a:schemeClr val="dk1"/>
          </a:effectRef>
          <a:fontRef idx="minor">
            <a:schemeClr val="tx1"/>
          </a:fontRef>
        </p:style>
      </p:cxnSp>
      <p:sp>
        <p:nvSpPr>
          <p:cNvPr id="25" name="タイトル 1">
            <a:extLst>
              <a:ext uri="{FF2B5EF4-FFF2-40B4-BE49-F238E27FC236}">
                <a16:creationId xmlns:a16="http://schemas.microsoft.com/office/drawing/2014/main" id="{5DD36EC0-7CEF-44E8-A306-E695ABE887B9}"/>
              </a:ext>
            </a:extLst>
          </p:cNvPr>
          <p:cNvSpPr>
            <a:spLocks noGrp="1"/>
          </p:cNvSpPr>
          <p:nvPr>
            <p:ph type="title"/>
          </p:nvPr>
        </p:nvSpPr>
        <p:spPr>
          <a:xfrm>
            <a:off x="503193" y="539465"/>
            <a:ext cx="8709409" cy="549275"/>
          </a:xfrm>
        </p:spPr>
        <p:txBody>
          <a:bodyPr/>
          <a:lstStyle/>
          <a:p>
            <a:r>
              <a:rPr kumimoji="1" lang="ja-JP" altLang="en-US" b="0" dirty="0"/>
              <a:t>（参考）新たな報告</a:t>
            </a:r>
            <a:r>
              <a:rPr lang="ja-JP" altLang="en-US" b="0" dirty="0"/>
              <a:t>の流れ（詳細は</a:t>
            </a:r>
            <a:r>
              <a:rPr kumimoji="1" lang="en-US" altLang="ja-JP" b="0" dirty="0"/>
              <a:t>p3</a:t>
            </a:r>
            <a:r>
              <a:rPr kumimoji="1" lang="ja-JP" altLang="en-US" b="0" dirty="0"/>
              <a:t>～</a:t>
            </a:r>
            <a:r>
              <a:rPr kumimoji="1" lang="en-US" altLang="ja-JP" b="0" dirty="0"/>
              <a:t>5</a:t>
            </a:r>
            <a:r>
              <a:rPr lang="ja-JP" altLang="en-US" b="0" dirty="0"/>
              <a:t>参照）</a:t>
            </a:r>
            <a:endParaRPr kumimoji="1" lang="ja-JP" altLang="en-US" b="0" dirty="0"/>
          </a:p>
        </p:txBody>
      </p:sp>
      <p:sp>
        <p:nvSpPr>
          <p:cNvPr id="27" name="スライド番号プレースホルダ 25"/>
          <p:cNvSpPr txBox="1">
            <a:spLocks/>
          </p:cNvSpPr>
          <p:nvPr/>
        </p:nvSpPr>
        <p:spPr>
          <a:xfrm>
            <a:off x="7401272" y="649579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７</a:t>
            </a:r>
          </a:p>
        </p:txBody>
      </p:sp>
    </p:spTree>
    <p:extLst>
      <p:ext uri="{BB962C8B-B14F-4D97-AF65-F5344CB8AC3E}">
        <p14:creationId xmlns:p14="http://schemas.microsoft.com/office/powerpoint/2010/main" val="3429776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55BB8308-B2A4-4BDA-9C44-8016BF239E6E}"/>
              </a:ext>
            </a:extLst>
          </p:cNvPr>
          <p:cNvGraphicFramePr>
            <a:graphicFrameLocks noGrp="1"/>
          </p:cNvGraphicFramePr>
          <p:nvPr>
            <p:extLst>
              <p:ext uri="{D42A27DB-BD31-4B8C-83A1-F6EECF244321}">
                <p14:modId xmlns:p14="http://schemas.microsoft.com/office/powerpoint/2010/main" val="4011493542"/>
              </p:ext>
            </p:extLst>
          </p:nvPr>
        </p:nvGraphicFramePr>
        <p:xfrm>
          <a:off x="632520" y="1376772"/>
          <a:ext cx="8676964" cy="5037038"/>
        </p:xfrm>
        <a:graphic>
          <a:graphicData uri="http://schemas.openxmlformats.org/drawingml/2006/table">
            <a:tbl>
              <a:tblPr firstRow="1" bandRow="1">
                <a:tableStyleId>{5940675A-B579-460E-94D1-54222C63F5DA}</a:tableStyleId>
              </a:tblPr>
              <a:tblGrid>
                <a:gridCol w="3456384">
                  <a:extLst>
                    <a:ext uri="{9D8B030D-6E8A-4147-A177-3AD203B41FA5}">
                      <a16:colId xmlns:a16="http://schemas.microsoft.com/office/drawing/2014/main" val="3184860807"/>
                    </a:ext>
                  </a:extLst>
                </a:gridCol>
                <a:gridCol w="2556284">
                  <a:extLst>
                    <a:ext uri="{9D8B030D-6E8A-4147-A177-3AD203B41FA5}">
                      <a16:colId xmlns:a16="http://schemas.microsoft.com/office/drawing/2014/main" val="2657542672"/>
                    </a:ext>
                  </a:extLst>
                </a:gridCol>
                <a:gridCol w="2664296">
                  <a:extLst>
                    <a:ext uri="{9D8B030D-6E8A-4147-A177-3AD203B41FA5}">
                      <a16:colId xmlns:a16="http://schemas.microsoft.com/office/drawing/2014/main" val="3471049743"/>
                    </a:ext>
                  </a:extLst>
                </a:gridCol>
              </a:tblGrid>
              <a:tr h="709445">
                <a:tc>
                  <a:txBody>
                    <a:bodyPr/>
                    <a:lstStyle/>
                    <a:p>
                      <a:pPr algn="ctr"/>
                      <a:endParaRPr kumimoji="1" lang="ja-JP" altLang="en-US" sz="24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800" b="0" dirty="0">
                          <a:solidFill>
                            <a:srgbClr val="FF0000"/>
                          </a:solidFill>
                          <a:latin typeface="Meiryo UI" panose="020B0604030504040204" pitchFamily="50" charset="-128"/>
                          <a:ea typeface="Meiryo UI" panose="020B0604030504040204" pitchFamily="50" charset="-128"/>
                        </a:rPr>
                        <a:t>30</a:t>
                      </a:r>
                      <a:r>
                        <a:rPr kumimoji="1" lang="ja-JP" altLang="en-US" sz="1800" b="0" dirty="0">
                          <a:solidFill>
                            <a:srgbClr val="FF0000"/>
                          </a:solidFill>
                          <a:latin typeface="Meiryo UI" panose="020B0604030504040204" pitchFamily="50" charset="-128"/>
                          <a:ea typeface="Meiryo UI" panose="020B0604030504040204" pitchFamily="50" charset="-128"/>
                        </a:rPr>
                        <a:t>件未満</a:t>
                      </a:r>
                    </a:p>
                    <a:p>
                      <a:pPr algn="ctr"/>
                      <a:r>
                        <a:rPr kumimoji="1" lang="ja-JP" altLang="en-US" sz="1800" b="0" dirty="0">
                          <a:solidFill>
                            <a:srgbClr val="FF0000"/>
                          </a:solidFill>
                          <a:latin typeface="Meiryo UI" panose="020B0604030504040204" pitchFamily="50" charset="-128"/>
                          <a:ea typeface="Meiryo UI" panose="020B0604030504040204" pitchFamily="50" charset="-128"/>
                        </a:rPr>
                        <a:t>導管露出・卸供給途絶</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latin typeface="Meiryo UI" panose="020B0604030504040204" pitchFamily="50" charset="-128"/>
                          <a:ea typeface="Meiryo UI" panose="020B0604030504040204" pitchFamily="50" charset="-128"/>
                        </a:rPr>
                        <a:t>30</a:t>
                      </a:r>
                      <a:r>
                        <a:rPr kumimoji="1" lang="ja-JP" altLang="en-US" sz="2400" b="0" dirty="0">
                          <a:solidFill>
                            <a:schemeClr val="tx1"/>
                          </a:solidFill>
                          <a:latin typeface="Meiryo UI" panose="020B0604030504040204" pitchFamily="50" charset="-128"/>
                          <a:ea typeface="Meiryo UI" panose="020B0604030504040204" pitchFamily="50" charset="-128"/>
                        </a:rPr>
                        <a:t>件以上</a:t>
                      </a:r>
                    </a:p>
                  </a:txBody>
                  <a:tcPr anchor="ctr"/>
                </a:tc>
                <a:extLst>
                  <a:ext uri="{0D108BD9-81ED-4DB2-BD59-A6C34878D82A}">
                    <a16:rowId xmlns:a16="http://schemas.microsoft.com/office/drawing/2014/main" val="3013471531"/>
                  </a:ext>
                </a:extLst>
              </a:tr>
              <a:tr h="2041593">
                <a:tc>
                  <a:txBody>
                    <a:bodyPr/>
                    <a:lstStyle/>
                    <a:p>
                      <a:pPr algn="ctr"/>
                      <a:r>
                        <a:rPr kumimoji="1" lang="ja-JP" altLang="en-US" sz="2400" dirty="0">
                          <a:latin typeface="Meiryo UI" panose="020B0604030504040204" pitchFamily="50" charset="-128"/>
                          <a:ea typeface="Meiryo UI" panose="020B0604030504040204" pitchFamily="50" charset="-128"/>
                        </a:rPr>
                        <a:t>明らかに台風・豪雨影響</a:t>
                      </a:r>
                    </a:p>
                    <a:p>
                      <a:pPr algn="ctr"/>
                      <a:r>
                        <a:rPr kumimoji="1" lang="ja-JP" altLang="en-US" sz="2400" dirty="0">
                          <a:latin typeface="Meiryo UI" panose="020B0604030504040204" pitchFamily="50" charset="-128"/>
                          <a:ea typeface="Meiryo UI" panose="020B0604030504040204" pitchFamily="50" charset="-128"/>
                        </a:rPr>
                        <a:t>と判断される事象</a:t>
                      </a:r>
                      <a:endParaRPr kumimoji="1" lang="en-US" altLang="ja-JP" sz="2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400" dirty="0">
                          <a:solidFill>
                            <a:srgbClr val="FF0000"/>
                          </a:solidFill>
                          <a:latin typeface="Meiryo UI" panose="020B0604030504040204" pitchFamily="50" charset="-128"/>
                          <a:ea typeface="Meiryo UI" panose="020B0604030504040204" pitchFamily="50" charset="-128"/>
                        </a:rPr>
                        <a:t>発動条件に達した対象エリアのみ</a:t>
                      </a:r>
                      <a:endParaRPr kumimoji="1" lang="en-US" altLang="ja-JP" sz="2400" dirty="0">
                        <a:solidFill>
                          <a:srgbClr val="FF0000"/>
                        </a:solidFill>
                        <a:latin typeface="Meiryo UI" panose="020B0604030504040204" pitchFamily="50" charset="-128"/>
                        <a:ea typeface="Meiryo UI" panose="020B0604030504040204" pitchFamily="50" charset="-128"/>
                      </a:endParaRPr>
                    </a:p>
                    <a:p>
                      <a:pPr algn="ctr"/>
                      <a:r>
                        <a:rPr kumimoji="1" lang="ja-JP" altLang="en-US" sz="2400" dirty="0">
                          <a:solidFill>
                            <a:srgbClr val="FF0000"/>
                          </a:solidFill>
                          <a:latin typeface="Meiryo UI" panose="020B0604030504040204" pitchFamily="50" charset="-128"/>
                          <a:ea typeface="Meiryo UI" panose="020B0604030504040204" pitchFamily="50" charset="-128"/>
                        </a:rPr>
                        <a:t>報告必要</a:t>
                      </a:r>
                      <a:endParaRPr kumimoji="1" lang="en-US" altLang="ja-JP" sz="2400" dirty="0">
                        <a:solidFill>
                          <a:srgbClr val="FF0000"/>
                        </a:solidFill>
                        <a:latin typeface="Meiryo UI" panose="020B0604030504040204" pitchFamily="50" charset="-128"/>
                        <a:ea typeface="Meiryo UI" panose="020B0604030504040204" pitchFamily="50" charset="-128"/>
                      </a:endParaRPr>
                    </a:p>
                    <a:p>
                      <a:pPr algn="ctr"/>
                      <a:endParaRPr kumimoji="1" lang="en-US" altLang="ja-JP" sz="1600" dirty="0">
                        <a:solidFill>
                          <a:srgbClr val="FF0000"/>
                        </a:solidFill>
                        <a:latin typeface="Meiryo UI" panose="020B0604030504040204" pitchFamily="50" charset="-128"/>
                        <a:ea typeface="Meiryo UI" panose="020B0604030504040204" pitchFamily="50" charset="-128"/>
                      </a:endParaRPr>
                    </a:p>
                    <a:p>
                      <a:pPr algn="ctr"/>
                      <a:r>
                        <a:rPr kumimoji="1" lang="en-US" altLang="ja-JP" sz="1800" dirty="0">
                          <a:solidFill>
                            <a:srgbClr val="FF0000"/>
                          </a:solidFill>
                          <a:latin typeface="Meiryo UI" panose="020B0604030504040204" pitchFamily="50" charset="-128"/>
                          <a:ea typeface="Meiryo UI" panose="020B0604030504040204" pitchFamily="50" charset="-128"/>
                        </a:rPr>
                        <a:t>※</a:t>
                      </a:r>
                      <a:r>
                        <a:rPr kumimoji="1" lang="ja-JP" altLang="en-US" sz="1800" dirty="0">
                          <a:solidFill>
                            <a:srgbClr val="FF0000"/>
                          </a:solidFill>
                          <a:latin typeface="Meiryo UI" panose="020B0604030504040204" pitchFamily="50" charset="-128"/>
                          <a:ea typeface="Meiryo UI" panose="020B0604030504040204" pitchFamily="50" charset="-128"/>
                        </a:rPr>
                        <a:t>専用様式のみ提出</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事故報告に基づき</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供給区域全域で</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報告必要</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速報・詳報に加え、</a:t>
                      </a:r>
                      <a:endParaRPr kumimoji="1" lang="en-US" altLang="ja-JP" sz="18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solidFill>
                            <a:srgbClr val="FF0000"/>
                          </a:solidFill>
                          <a:latin typeface="Meiryo UI" panose="020B0604030504040204" pitchFamily="50" charset="-128"/>
                          <a:ea typeface="Meiryo UI" panose="020B0604030504040204" pitchFamily="50" charset="-128"/>
                        </a:rPr>
                        <a:t>発動条件に達した場合、専用様式も提出</a:t>
                      </a:r>
                      <a:endParaRPr kumimoji="1" lang="en-US" altLang="ja-JP" sz="1800" dirty="0">
                        <a:solidFill>
                          <a:srgbClr val="FF0000"/>
                        </a:solidFill>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0873215"/>
                  </a:ext>
                </a:extLst>
              </a:tr>
              <a:tr h="2041593">
                <a:tc>
                  <a:txBody>
                    <a:bodyPr/>
                    <a:lstStyle/>
                    <a:p>
                      <a:pPr algn="ctr"/>
                      <a:r>
                        <a:rPr kumimoji="1" lang="ja-JP" altLang="en-US" sz="2800" dirty="0">
                          <a:latin typeface="Meiryo UI" panose="020B0604030504040204" pitchFamily="50" charset="-128"/>
                          <a:ea typeface="Meiryo UI" panose="020B0604030504040204" pitchFamily="50" charset="-128"/>
                        </a:rPr>
                        <a:t>上記以外</a:t>
                      </a:r>
                      <a:endParaRPr kumimoji="1" lang="en-US" altLang="ja-JP" sz="28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2400" dirty="0">
                          <a:latin typeface="Meiryo UI" panose="020B0604030504040204" pitchFamily="50" charset="-128"/>
                          <a:ea typeface="Meiryo UI" panose="020B0604030504040204" pitchFamily="50" charset="-128"/>
                        </a:rPr>
                        <a:t>報告不要</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事故報告に基づき</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供給区域全域で</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報告必要</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速報・詳報のみ</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8220216"/>
                  </a:ext>
                </a:extLst>
              </a:tr>
            </a:tbl>
          </a:graphicData>
        </a:graphic>
      </p:graphicFrame>
      <p:sp>
        <p:nvSpPr>
          <p:cNvPr id="7" name="正方形/長方形 6">
            <a:extLst>
              <a:ext uri="{FF2B5EF4-FFF2-40B4-BE49-F238E27FC236}">
                <a16:creationId xmlns:a16="http://schemas.microsoft.com/office/drawing/2014/main" id="{B84E0BF0-0777-4CD8-AAC3-9B6E7AAE1F21}"/>
              </a:ext>
            </a:extLst>
          </p:cNvPr>
          <p:cNvSpPr/>
          <p:nvPr/>
        </p:nvSpPr>
        <p:spPr>
          <a:xfrm>
            <a:off x="6664838" y="970982"/>
            <a:ext cx="2640466" cy="400110"/>
          </a:xfrm>
          <a:prstGeom prst="rect">
            <a:avLst/>
          </a:prstGeom>
        </p:spPr>
        <p:txBody>
          <a:bodyPr wrap="none">
            <a:spAutoFit/>
          </a:bodyPr>
          <a:lstStyle/>
          <a:p>
            <a:r>
              <a:rPr lang="ja-JP" altLang="en-US" sz="2000" b="0" dirty="0">
                <a:solidFill>
                  <a:srgbClr val="FF0000"/>
                </a:solidFill>
                <a:latin typeface="Meiryo UI" panose="020B0604030504040204" pitchFamily="50" charset="-128"/>
                <a:ea typeface="Meiryo UI" panose="020B0604030504040204" pitchFamily="50" charset="-128"/>
              </a:rPr>
              <a:t>赤字：今回新たに運用</a:t>
            </a:r>
          </a:p>
        </p:txBody>
      </p:sp>
      <p:sp>
        <p:nvSpPr>
          <p:cNvPr id="8" name="タイトル 1">
            <a:extLst>
              <a:ext uri="{FF2B5EF4-FFF2-40B4-BE49-F238E27FC236}">
                <a16:creationId xmlns:a16="http://schemas.microsoft.com/office/drawing/2014/main" id="{F1C7F517-6BF9-45EB-8F46-337674DB757C}"/>
              </a:ext>
            </a:extLst>
          </p:cNvPr>
          <p:cNvSpPr>
            <a:spLocks noGrp="1"/>
          </p:cNvSpPr>
          <p:nvPr>
            <p:ph type="title"/>
          </p:nvPr>
        </p:nvSpPr>
        <p:spPr>
          <a:xfrm>
            <a:off x="560815" y="576060"/>
            <a:ext cx="8709409" cy="549275"/>
          </a:xfrm>
        </p:spPr>
        <p:txBody>
          <a:bodyPr/>
          <a:lstStyle/>
          <a:p>
            <a:r>
              <a:rPr kumimoji="1" lang="ja-JP" altLang="en-US" b="0" dirty="0"/>
              <a:t>（参考）新たな報告ルールのイメージ</a:t>
            </a:r>
            <a:r>
              <a:rPr lang="ja-JP" altLang="en-US" b="0" dirty="0"/>
              <a:t>（詳細は</a:t>
            </a:r>
            <a:r>
              <a:rPr kumimoji="1" lang="en-US" altLang="ja-JP" b="0" dirty="0"/>
              <a:t>p3</a:t>
            </a:r>
            <a:r>
              <a:rPr kumimoji="1" lang="ja-JP" altLang="en-US" b="0" dirty="0"/>
              <a:t>～</a:t>
            </a:r>
            <a:r>
              <a:rPr kumimoji="1" lang="en-US" altLang="ja-JP" b="0" dirty="0"/>
              <a:t>5</a:t>
            </a:r>
            <a:r>
              <a:rPr lang="ja-JP" altLang="en-US" b="0" dirty="0"/>
              <a:t>参照）</a:t>
            </a:r>
            <a:endParaRPr kumimoji="1" lang="ja-JP" altLang="en-US" b="0" dirty="0"/>
          </a:p>
        </p:txBody>
      </p:sp>
      <p:sp>
        <p:nvSpPr>
          <p:cNvPr id="6" name="スライド番号プレースホルダ 25"/>
          <p:cNvSpPr txBox="1">
            <a:spLocks/>
          </p:cNvSpPr>
          <p:nvPr/>
        </p:nvSpPr>
        <p:spPr>
          <a:xfrm>
            <a:off x="7401272" y="649579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８</a:t>
            </a:r>
          </a:p>
        </p:txBody>
      </p:sp>
    </p:spTree>
    <p:extLst>
      <p:ext uri="{BB962C8B-B14F-4D97-AF65-F5344CB8AC3E}">
        <p14:creationId xmlns:p14="http://schemas.microsoft.com/office/powerpoint/2010/main" val="3772190556"/>
      </p:ext>
    </p:extLst>
  </p:cSld>
  <p:clrMapOvr>
    <a:masterClrMapping/>
  </p:clrMapOvr>
</p:sld>
</file>

<file path=ppt/theme/theme1.xml><?xml version="1.0" encoding="utf-8"?>
<a:theme xmlns:a="http://schemas.openxmlformats.org/drawingml/2006/main" name="0ＢＷ白紙">
  <a:themeElements>
    <a:clrScheme name="">
      <a:dk1>
        <a:srgbClr val="000066"/>
      </a:dk1>
      <a:lt1>
        <a:srgbClr val="FFFFFF"/>
      </a:lt1>
      <a:dk2>
        <a:srgbClr val="000066"/>
      </a:dk2>
      <a:lt2>
        <a:srgbClr val="969696"/>
      </a:lt2>
      <a:accent1>
        <a:srgbClr val="FFFFFF"/>
      </a:accent1>
      <a:accent2>
        <a:srgbClr val="FF7C80"/>
      </a:accent2>
      <a:accent3>
        <a:srgbClr val="FFFFFF"/>
      </a:accent3>
      <a:accent4>
        <a:srgbClr val="000056"/>
      </a:accent4>
      <a:accent5>
        <a:srgbClr val="FFFFFF"/>
      </a:accent5>
      <a:accent6>
        <a:srgbClr val="E77073"/>
      </a:accent6>
      <a:hlink>
        <a:srgbClr val="CCECFF"/>
      </a:hlink>
      <a:folHlink>
        <a:srgbClr val="B2B2B2"/>
      </a:folHlink>
    </a:clrScheme>
    <a:fontScheme name="0ＢＷ白紙">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57600" tIns="28800" rIns="57600" bIns="28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kumimoji="0" lang="ja-JP" altLang="ja-JP" sz="1600" b="1" i="0" u="none" strike="noStrike" cap="none" normalizeH="0" baseline="0" smtClean="0">
            <a:ln>
              <a:noFill/>
            </a:ln>
            <a:solidFill>
              <a:srgbClr val="000099"/>
            </a:solidFill>
            <a:effectLst/>
            <a:latin typeface="Times New Roman" panose="02020603050405020304" pitchFamily="18" charset="0"/>
            <a:ea typeface="HG丸ｺﾞｼｯｸM-PRO" panose="020F0600000000000000" pitchFamily="50" charset="-128"/>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57600" tIns="28800" rIns="57600" bIns="2880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kumimoji="0" lang="ja-JP" altLang="ja-JP" sz="1600" b="1" i="0" u="none" strike="noStrike" cap="none" normalizeH="0" baseline="0" smtClean="0">
            <a:ln>
              <a:noFill/>
            </a:ln>
            <a:solidFill>
              <a:srgbClr val="000099"/>
            </a:solidFill>
            <a:effectLst/>
            <a:latin typeface="Times New Roman" panose="02020603050405020304" pitchFamily="18" charset="0"/>
            <a:ea typeface="HG丸ｺﾞｼｯｸM-PRO" panose="020F0600000000000000" pitchFamily="50" charset="-128"/>
          </a:defRPr>
        </a:defPPr>
      </a:lstStyle>
    </a:lnDef>
    <a:txDef>
      <a:spPr>
        <a:solidFill>
          <a:srgbClr val="FFC000"/>
        </a:solidFill>
        <a:ln>
          <a:noFill/>
        </a:ln>
      </a:spPr>
      <a:bodyPr wrap="square" rtlCol="0">
        <a:spAutoFit/>
      </a:bodyPr>
      <a:lstStyle>
        <a:defPPr algn="ctr">
          <a:defRPr kumimoji="1" dirty="0">
            <a:solidFill>
              <a:srgbClr val="000099"/>
            </a:solidFill>
          </a:defRPr>
        </a:defPPr>
      </a:lstStyle>
      <a:style>
        <a:lnRef idx="1">
          <a:schemeClr val="accent6"/>
        </a:lnRef>
        <a:fillRef idx="3">
          <a:schemeClr val="accent6"/>
        </a:fillRef>
        <a:effectRef idx="2">
          <a:schemeClr val="accent6"/>
        </a:effectRef>
        <a:fontRef idx="minor">
          <a:schemeClr val="lt1"/>
        </a:fontRef>
      </a:style>
    </a:txDef>
  </a:objectDefaults>
  <a:extraClrSchemeLst>
    <a:extraClrScheme>
      <a:clrScheme name="0ＢＷ白紙 1">
        <a:dk1>
          <a:srgbClr val="000000"/>
        </a:dk1>
        <a:lt1>
          <a:srgbClr val="FFFFFF"/>
        </a:lt1>
        <a:dk2>
          <a:srgbClr val="000000"/>
        </a:dk2>
        <a:lt2>
          <a:srgbClr val="969696"/>
        </a:lt2>
        <a:accent1>
          <a:srgbClr val="FFFFFF"/>
        </a:accent1>
        <a:accent2>
          <a:srgbClr val="FF7C80"/>
        </a:accent2>
        <a:accent3>
          <a:srgbClr val="FFFFFF"/>
        </a:accent3>
        <a:accent4>
          <a:srgbClr val="000000"/>
        </a:accent4>
        <a:accent5>
          <a:srgbClr val="FFFFFF"/>
        </a:accent5>
        <a:accent6>
          <a:srgbClr val="E77073"/>
        </a:accent6>
        <a:hlink>
          <a:srgbClr val="CCECFF"/>
        </a:hlink>
        <a:folHlink>
          <a:srgbClr val="B2B2B2"/>
        </a:folHlink>
      </a:clrScheme>
      <a:clrMap bg1="lt1" tx1="dk1" bg2="lt2" tx2="dk2" accent1="accent1" accent2="accent2" accent3="accent3" accent4="accent4" accent5="accent5" accent6="accent6" hlink="hlink" folHlink="folHlink"/>
    </a:extraClrScheme>
    <a:extraClrScheme>
      <a:clrScheme name="0ＢＷ白紙 2">
        <a:dk1>
          <a:srgbClr val="000000"/>
        </a:dk1>
        <a:lt1>
          <a:srgbClr val="FFFFFF"/>
        </a:lt1>
        <a:dk2>
          <a:srgbClr val="000000"/>
        </a:dk2>
        <a:lt2>
          <a:srgbClr val="969696"/>
        </a:lt2>
        <a:accent1>
          <a:srgbClr val="FFFFFF"/>
        </a:accent1>
        <a:accent2>
          <a:srgbClr val="FF7C80"/>
        </a:accent2>
        <a:accent3>
          <a:srgbClr val="FFFFFF"/>
        </a:accent3>
        <a:accent4>
          <a:srgbClr val="000000"/>
        </a:accent4>
        <a:accent5>
          <a:srgbClr val="FFFFFF"/>
        </a:accent5>
        <a:accent6>
          <a:srgbClr val="E7707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ＢＷ白紙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ＢＷ白紙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0ＢＷ白紙 5">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ＢＷ白紙 6">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ＢＷ白紙 7">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ＢＷ白紙 8">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0ＢＷ白紙 9">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C:\WINDOWS\ﾃﾞｽｸﾄｯﾌﾟ\0ＢＷ白紙.pot</Template>
  <TotalTime>10739</TotalTime>
  <Pages>0</Pages>
  <Words>2279</Words>
  <Characters>0</Characters>
  <Application>Microsoft Office PowerPoint</Application>
  <DocSecurity>0</DocSecurity>
  <PresentationFormat>A4 210 x 297 mm</PresentationFormat>
  <Lines>0</Lines>
  <Paragraphs>274</Paragraphs>
  <Slides>10</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HG丸ｺﾞｼｯｸM-PRO</vt:lpstr>
      <vt:lpstr>Meiryo UI</vt:lpstr>
      <vt:lpstr>ＭＳ Ｐゴシック</vt:lpstr>
      <vt:lpstr>ＭＳ ゴシック</vt:lpstr>
      <vt:lpstr>Arial</vt:lpstr>
      <vt:lpstr>Times New Roman</vt:lpstr>
      <vt:lpstr>Wingdings</vt:lpstr>
      <vt:lpstr>0ＢＷ白紙</vt:lpstr>
      <vt:lpstr>PowerPoint プレゼンテーション</vt:lpstr>
      <vt:lpstr>台風・豪雨に対する対応の向上に向けた改善の観点</vt:lpstr>
      <vt:lpstr>今後の台風・豪雨対応</vt:lpstr>
      <vt:lpstr>今後の台風・豪雨対応</vt:lpstr>
      <vt:lpstr>今後の台風・豪雨対応</vt:lpstr>
      <vt:lpstr>今後の台風・豪雨対応</vt:lpstr>
      <vt:lpstr>（参考）新たな報告の流れ（詳細はp3～5参照）</vt:lpstr>
      <vt:lpstr>（参考）新たな報告の流れ（詳細はp3～5参照）</vt:lpstr>
      <vt:lpstr>（参考）新たな報告ルールのイメージ（詳細はp3～5参照）</vt:lpstr>
      <vt:lpstr>（参考）新たな報告様式のイメージ</vt:lpstr>
    </vt:vector>
  </TitlesOfParts>
  <Company>MRSB</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岡田実</dc:creator>
  <cp:lastModifiedBy>CG10</cp:lastModifiedBy>
  <cp:revision>1221</cp:revision>
  <cp:lastPrinted>2020-07-30T07:46:22Z</cp:lastPrinted>
  <dcterms:created xsi:type="dcterms:W3CDTF">2002-05-10T02:19:02Z</dcterms:created>
  <dcterms:modified xsi:type="dcterms:W3CDTF">2020-08-03T02:39:55Z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1033-9.1.0.4550</vt:lpwstr>
  </property>
</Properties>
</file>