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2"/>
  </p:sldMasterIdLst>
  <p:notesMasterIdLst>
    <p:notesMasterId r:id="rId11"/>
  </p:notesMasterIdLst>
  <p:handoutMasterIdLst>
    <p:handoutMasterId r:id="rId12"/>
  </p:handoutMasterIdLst>
  <p:sldIdLst>
    <p:sldId id="325" r:id="rId3"/>
    <p:sldId id="364" r:id="rId4"/>
    <p:sldId id="365" r:id="rId5"/>
    <p:sldId id="366" r:id="rId6"/>
    <p:sldId id="368" r:id="rId7"/>
    <p:sldId id="371" r:id="rId8"/>
    <p:sldId id="372" r:id="rId9"/>
    <p:sldId id="343" r:id="rId10"/>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C7CAAD1-6A3F-47B3-8B84-E8169D2EA582}">
          <p14:sldIdLst>
            <p14:sldId id="325"/>
            <p14:sldId id="364"/>
            <p14:sldId id="365"/>
            <p14:sldId id="366"/>
            <p14:sldId id="368"/>
            <p14:sldId id="371"/>
            <p14:sldId id="372"/>
            <p14:sldId id="34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94660" autoAdjust="0"/>
  </p:normalViewPr>
  <p:slideViewPr>
    <p:cSldViewPr>
      <p:cViewPr varScale="1">
        <p:scale>
          <a:sx n="70" d="100"/>
          <a:sy n="70" d="100"/>
        </p:scale>
        <p:origin x="1272" y="66"/>
      </p:cViewPr>
      <p:guideLst>
        <p:guide orient="horz" pos="2160"/>
        <p:guide pos="2880"/>
      </p:guideLst>
    </p:cSldViewPr>
  </p:slideViewPr>
  <p:outlineViewPr>
    <p:cViewPr>
      <p:scale>
        <a:sx n="33" d="100"/>
        <a:sy n="33" d="100"/>
      </p:scale>
      <p:origin x="0" y="40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2" d="100"/>
          <a:sy n="52" d="100"/>
        </p:scale>
        <p:origin x="-2892" y="-102"/>
      </p:cViewPr>
      <p:guideLst>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1731"/>
          </a:xfrm>
          <a:prstGeom prst="rect">
            <a:avLst/>
          </a:prstGeom>
        </p:spPr>
        <p:txBody>
          <a:bodyPr vert="horz" lIns="95463" tIns="47732" rIns="95463" bIns="47732" rtlCol="0"/>
          <a:lstStyle>
            <a:lvl1pPr algn="l">
              <a:defRPr sz="1300"/>
            </a:lvl1pPr>
          </a:lstStyle>
          <a:p>
            <a:endParaRPr kumimoji="1" lang="ja-JP" altLang="en-US" dirty="0"/>
          </a:p>
        </p:txBody>
      </p:sp>
      <p:sp>
        <p:nvSpPr>
          <p:cNvPr id="3" name="日付プレースホルダー 2"/>
          <p:cNvSpPr>
            <a:spLocks noGrp="1"/>
          </p:cNvSpPr>
          <p:nvPr>
            <p:ph type="dt" sz="quarter" idx="1"/>
          </p:nvPr>
        </p:nvSpPr>
        <p:spPr>
          <a:xfrm>
            <a:off x="4023992" y="1"/>
            <a:ext cx="3078428" cy="511731"/>
          </a:xfrm>
          <a:prstGeom prst="rect">
            <a:avLst/>
          </a:prstGeom>
        </p:spPr>
        <p:txBody>
          <a:bodyPr vert="horz" lIns="95463" tIns="47732" rIns="95463" bIns="47732" rtlCol="0"/>
          <a:lstStyle>
            <a:lvl1pPr algn="r">
              <a:defRPr sz="1300"/>
            </a:lvl1pPr>
          </a:lstStyle>
          <a:p>
            <a:fld id="{5F89E9B5-4AF4-4122-AE32-1CFFF28F07EF}" type="datetimeFigureOut">
              <a:rPr kumimoji="1" lang="ja-JP" altLang="en-US" smtClean="0"/>
              <a:t>2020/8/3</a:t>
            </a:fld>
            <a:endParaRPr kumimoji="1" lang="ja-JP" altLang="en-US" dirty="0"/>
          </a:p>
        </p:txBody>
      </p:sp>
      <p:sp>
        <p:nvSpPr>
          <p:cNvPr id="4" name="フッター プレースホルダー 3"/>
          <p:cNvSpPr>
            <a:spLocks noGrp="1"/>
          </p:cNvSpPr>
          <p:nvPr>
            <p:ph type="ftr" sz="quarter" idx="2"/>
          </p:nvPr>
        </p:nvSpPr>
        <p:spPr>
          <a:xfrm>
            <a:off x="0" y="9721107"/>
            <a:ext cx="3078428" cy="511731"/>
          </a:xfrm>
          <a:prstGeom prst="rect">
            <a:avLst/>
          </a:prstGeom>
        </p:spPr>
        <p:txBody>
          <a:bodyPr vert="horz" lIns="95463" tIns="47732" rIns="95463" bIns="47732" rtlCol="0" anchor="b"/>
          <a:lstStyle>
            <a:lvl1pPr algn="l">
              <a:defRPr sz="1300"/>
            </a:lvl1pPr>
          </a:lstStyle>
          <a:p>
            <a:endParaRPr kumimoji="1" lang="ja-JP" altLang="en-US" dirty="0"/>
          </a:p>
        </p:txBody>
      </p:sp>
      <p:sp>
        <p:nvSpPr>
          <p:cNvPr id="5" name="スライド番号プレースホルダー 4"/>
          <p:cNvSpPr>
            <a:spLocks noGrp="1"/>
          </p:cNvSpPr>
          <p:nvPr>
            <p:ph type="sldNum" sz="quarter" idx="3"/>
          </p:nvPr>
        </p:nvSpPr>
        <p:spPr>
          <a:xfrm>
            <a:off x="4023992" y="9721107"/>
            <a:ext cx="3078428" cy="511731"/>
          </a:xfrm>
          <a:prstGeom prst="rect">
            <a:avLst/>
          </a:prstGeom>
        </p:spPr>
        <p:txBody>
          <a:bodyPr vert="horz" lIns="95463" tIns="47732" rIns="95463" bIns="47732" rtlCol="0" anchor="b"/>
          <a:lstStyle>
            <a:lvl1pPr algn="r">
              <a:defRPr sz="1300"/>
            </a:lvl1pPr>
          </a:lstStyle>
          <a:p>
            <a:fld id="{C1457647-7927-4953-B08C-7C247D5C3162}" type="slidenum">
              <a:rPr kumimoji="1" lang="ja-JP" altLang="en-US" smtClean="0"/>
              <a:t>‹#›</a:t>
            </a:fld>
            <a:endParaRPr kumimoji="1" lang="ja-JP" altLang="en-US" dirty="0"/>
          </a:p>
        </p:txBody>
      </p:sp>
    </p:spTree>
    <p:extLst>
      <p:ext uri="{BB962C8B-B14F-4D97-AF65-F5344CB8AC3E}">
        <p14:creationId xmlns:p14="http://schemas.microsoft.com/office/powerpoint/2010/main" val="1864313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428" cy="511731"/>
          </a:xfrm>
          <a:prstGeom prst="rect">
            <a:avLst/>
          </a:prstGeom>
        </p:spPr>
        <p:txBody>
          <a:bodyPr vert="horz" lIns="95463" tIns="47732" rIns="95463" bIns="47732" rtlCol="0"/>
          <a:lstStyle>
            <a:lvl1pPr algn="l">
              <a:defRPr sz="1300"/>
            </a:lvl1pPr>
          </a:lstStyle>
          <a:p>
            <a:endParaRPr lang="en-US" dirty="0"/>
          </a:p>
        </p:txBody>
      </p:sp>
      <p:sp>
        <p:nvSpPr>
          <p:cNvPr id="3" name="Date Placeholder 2"/>
          <p:cNvSpPr>
            <a:spLocks noGrp="1"/>
          </p:cNvSpPr>
          <p:nvPr>
            <p:ph type="dt" idx="1"/>
          </p:nvPr>
        </p:nvSpPr>
        <p:spPr>
          <a:xfrm>
            <a:off x="4023992" y="1"/>
            <a:ext cx="3078428" cy="511731"/>
          </a:xfrm>
          <a:prstGeom prst="rect">
            <a:avLst/>
          </a:prstGeom>
        </p:spPr>
        <p:txBody>
          <a:bodyPr vert="horz" lIns="95463" tIns="47732" rIns="95463" bIns="47732" rtlCol="0"/>
          <a:lstStyle>
            <a:lvl1pPr algn="r">
              <a:defRPr sz="1300"/>
            </a:lvl1pPr>
          </a:lstStyle>
          <a:p>
            <a:fld id="{498DB960-2B76-49A4-B4DC-4E752D1B98C4}" type="datetimeFigureOut">
              <a:rPr lang="en-US" smtClean="0"/>
              <a:pPr/>
              <a:t>8/3/2020</a:t>
            </a:fld>
            <a:endParaRPr lang="en-US" dirty="0"/>
          </a:p>
        </p:txBody>
      </p:sp>
      <p:sp>
        <p:nvSpPr>
          <p:cNvPr id="4" name="Slide Image Placeholder 3"/>
          <p:cNvSpPr>
            <a:spLocks noGrp="1" noRot="1" noChangeAspect="1"/>
          </p:cNvSpPr>
          <p:nvPr>
            <p:ph type="sldImg" idx="2"/>
          </p:nvPr>
        </p:nvSpPr>
        <p:spPr>
          <a:xfrm>
            <a:off x="992188" y="766763"/>
            <a:ext cx="5119687" cy="3838575"/>
          </a:xfrm>
          <a:prstGeom prst="rect">
            <a:avLst/>
          </a:prstGeom>
          <a:noFill/>
          <a:ln w="12700">
            <a:solidFill>
              <a:prstClr val="black"/>
            </a:solidFill>
          </a:ln>
        </p:spPr>
        <p:txBody>
          <a:bodyPr vert="horz" lIns="95463" tIns="47732" rIns="95463" bIns="47732" rtlCol="0" anchor="ctr"/>
          <a:lstStyle/>
          <a:p>
            <a:endParaRPr lang="en-US" dirty="0"/>
          </a:p>
        </p:txBody>
      </p:sp>
      <p:sp>
        <p:nvSpPr>
          <p:cNvPr id="5" name="Notes Placeholder 4"/>
          <p:cNvSpPr>
            <a:spLocks noGrp="1"/>
          </p:cNvSpPr>
          <p:nvPr>
            <p:ph type="body" sz="quarter" idx="3"/>
          </p:nvPr>
        </p:nvSpPr>
        <p:spPr>
          <a:xfrm>
            <a:off x="710408" y="4861442"/>
            <a:ext cx="5683250" cy="4605576"/>
          </a:xfrm>
          <a:prstGeom prst="rect">
            <a:avLst/>
          </a:prstGeom>
        </p:spPr>
        <p:txBody>
          <a:bodyPr vert="horz" lIns="95463" tIns="47732" rIns="95463" bIns="477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7"/>
            <a:ext cx="3078428" cy="511731"/>
          </a:xfrm>
          <a:prstGeom prst="rect">
            <a:avLst/>
          </a:prstGeom>
        </p:spPr>
        <p:txBody>
          <a:bodyPr vert="horz" lIns="95463" tIns="47732" rIns="95463" bIns="47732"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3992" y="9721107"/>
            <a:ext cx="3078428" cy="511731"/>
          </a:xfrm>
          <a:prstGeom prst="rect">
            <a:avLst/>
          </a:prstGeom>
        </p:spPr>
        <p:txBody>
          <a:bodyPr vert="horz" lIns="95463" tIns="47732" rIns="95463" bIns="47732" rtlCol="0" anchor="b"/>
          <a:lstStyle>
            <a:lvl1pPr algn="r">
              <a:defRPr sz="1300"/>
            </a:lvl1pPr>
          </a:lstStyle>
          <a:p>
            <a:fld id="{BFC0730A-D9D0-4B64-B15A-CC5DED520116}" type="slidenum">
              <a:rPr lang="en-US" smtClean="0"/>
              <a:pPr/>
              <a:t>‹#›</a:t>
            </a:fld>
            <a:endParaRPr lang="en-US" dirty="0"/>
          </a:p>
        </p:txBody>
      </p:sp>
    </p:spTree>
    <p:extLst>
      <p:ext uri="{BB962C8B-B14F-4D97-AF65-F5344CB8AC3E}">
        <p14:creationId xmlns:p14="http://schemas.microsoft.com/office/powerpoint/2010/main" val="4206211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450588"/>
            <a:ext cx="6858000" cy="1528757"/>
          </a:xfrm>
        </p:spPr>
        <p:txBody>
          <a:bodyPr anchor="ctr"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Subtitle 8"/>
          <p:cNvSpPr>
            <a:spLocks noGrp="1"/>
          </p:cNvSpPr>
          <p:nvPr>
            <p:ph type="subTitle" idx="1"/>
          </p:nvPr>
        </p:nvSpPr>
        <p:spPr>
          <a:xfrm>
            <a:off x="1219200" y="4797152"/>
            <a:ext cx="6858000" cy="860698"/>
          </a:xfrm>
        </p:spPr>
        <p:txBody>
          <a:bodyPr anchor="ctr" anchorCtr="0"/>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6CC0E56-662D-4203-858D-9BE29D8427F5}" type="datetime1">
              <a:rPr lang="en-US" altLang="ja-JP" smtClean="0"/>
              <a:t>8/3/2020</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4024F9E6-8BD1-4849-86DE-3CD23B63DC4B}" type="slidenum">
              <a:rPr lang="en-US" smtClean="0"/>
              <a:pPr/>
              <a:t>‹#›</a:t>
            </a:fld>
            <a:endParaRPr lang="en-US" dirty="0"/>
          </a:p>
        </p:txBody>
      </p:sp>
      <p:sp>
        <p:nvSpPr>
          <p:cNvPr id="21" name="Rectangle 20"/>
          <p:cNvSpPr/>
          <p:nvPr/>
        </p:nvSpPr>
        <p:spPr>
          <a:xfrm>
            <a:off x="904875" y="2364864"/>
            <a:ext cx="7315200" cy="171220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4627438"/>
            <a:ext cx="7315200" cy="110661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2364864"/>
            <a:ext cx="228600" cy="171220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4627438"/>
            <a:ext cx="228600" cy="110661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Date Placeholder 3"/>
          <p:cNvSpPr>
            <a:spLocks noGrp="1"/>
          </p:cNvSpPr>
          <p:nvPr>
            <p:ph type="dt" sz="half" idx="10"/>
          </p:nvPr>
        </p:nvSpPr>
        <p:spPr/>
        <p:txBody>
          <a:bodyPr/>
          <a:lstStyle/>
          <a:p>
            <a:fld id="{9987449B-F147-4BEA-A4AE-BA40D8623B44}" type="datetime1">
              <a:rPr lang="en-US" altLang="ja-JP"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ja-JP" altLang="en-US"/>
              <a:t>マスター タイトルの書式設定</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Date Placeholder 3"/>
          <p:cNvSpPr>
            <a:spLocks noGrp="1"/>
          </p:cNvSpPr>
          <p:nvPr>
            <p:ph type="dt" sz="half" idx="10"/>
          </p:nvPr>
        </p:nvSpPr>
        <p:spPr/>
        <p:txBody>
          <a:bodyPr/>
          <a:lstStyle/>
          <a:p>
            <a:fld id="{A5D3BF9C-B5E2-414A-A919-8E6550B92C06}" type="datetime1">
              <a:rPr lang="en-US" altLang="ja-JP"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a:t>マスター タイトルの書式設定</a:t>
            </a:r>
            <a:endParaRPr kumimoji="0" lang="en-US"/>
          </a:p>
        </p:txBody>
      </p:sp>
      <p:sp>
        <p:nvSpPr>
          <p:cNvPr id="4" name="Date Placeholder 3"/>
          <p:cNvSpPr>
            <a:spLocks noGrp="1"/>
          </p:cNvSpPr>
          <p:nvPr>
            <p:ph type="dt" sz="half" idx="10"/>
          </p:nvPr>
        </p:nvSpPr>
        <p:spPr/>
        <p:txBody>
          <a:bodyPr/>
          <a:lstStyle/>
          <a:p>
            <a:fld id="{3F10700E-314F-433B-A3A5-E3CD39019676}" type="datetime1">
              <a:rPr lang="en-US" altLang="ja-JP"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pic>
        <p:nvPicPr>
          <p:cNvPr id="7" name="Picture 4" descr="キャッチフレーズ＆ロゴ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63888" y="6400056"/>
            <a:ext cx="2017713" cy="341312"/>
          </a:xfrm>
          <a:prstGeom prst="rect">
            <a:avLst/>
          </a:prstGeom>
          <a:noFill/>
          <a:extLst>
            <a:ext uri="{909E8E84-426E-40dd-AFC4-6F175D3DCCD1}">
              <a14:hiddenFill xmlns:a14="http://schemas.microsoft.com/office/drawing/2010/main" xmlns="">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Date Placeholder 3"/>
          <p:cNvSpPr>
            <a:spLocks noGrp="1"/>
          </p:cNvSpPr>
          <p:nvPr>
            <p:ph type="dt" sz="half" idx="10"/>
          </p:nvPr>
        </p:nvSpPr>
        <p:spPr>
          <a:xfrm>
            <a:off x="6400800" y="6355080"/>
            <a:ext cx="2286000" cy="365760"/>
          </a:xfrm>
        </p:spPr>
        <p:txBody>
          <a:bodyPr/>
          <a:lstStyle/>
          <a:p>
            <a:fld id="{583E3B63-D146-4C31-8FC8-E350C688C1EE}" type="datetime1">
              <a:rPr lang="en-US" altLang="ja-JP" smtClean="0"/>
              <a:t>8/3/2020</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4024F9E6-8BD1-4849-86DE-3CD23B63DC4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5" name="Date Placeholder 4"/>
          <p:cNvSpPr>
            <a:spLocks noGrp="1"/>
          </p:cNvSpPr>
          <p:nvPr>
            <p:ph type="dt" sz="half" idx="10"/>
          </p:nvPr>
        </p:nvSpPr>
        <p:spPr/>
        <p:txBody>
          <a:bodyPr/>
          <a:lstStyle/>
          <a:p>
            <a:fld id="{6ADD9BAF-639B-4771-A7B8-4F755FEE3B08}" type="datetime1">
              <a:rPr lang="en-US" altLang="ja-JP" smtClean="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ja-JP" altLang="en-US"/>
              <a:t>マスター タイトルの書式設定</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Date Placeholder 6"/>
          <p:cNvSpPr>
            <a:spLocks noGrp="1"/>
          </p:cNvSpPr>
          <p:nvPr>
            <p:ph type="dt" sz="half" idx="10"/>
          </p:nvPr>
        </p:nvSpPr>
        <p:spPr/>
        <p:txBody>
          <a:bodyPr/>
          <a:lstStyle/>
          <a:p>
            <a:fld id="{27CC3393-E027-452B-8688-906FEF4B1001}" type="datetime1">
              <a:rPr lang="en-US" altLang="ja-JP" smtClean="0"/>
              <a:t>8/3/2020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3" name="Date Placeholder 2"/>
          <p:cNvSpPr>
            <a:spLocks noGrp="1"/>
          </p:cNvSpPr>
          <p:nvPr>
            <p:ph type="dt" sz="half" idx="10"/>
          </p:nvPr>
        </p:nvSpPr>
        <p:spPr/>
        <p:txBody>
          <a:bodyPr/>
          <a:lstStyle/>
          <a:p>
            <a:fld id="{EA125B35-34DC-49AA-996F-9BE5629B1804}" type="datetime1">
              <a:rPr lang="en-US" altLang="ja-JP" smtClean="0"/>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EBDC0-09B6-4C53-9C73-781648BDFCDF}" type="datetime1">
              <a:rPr lang="en-US" altLang="ja-JP" smtClean="0"/>
              <a:t>8/3/2020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Date Placeholder 4"/>
          <p:cNvSpPr>
            <a:spLocks noGrp="1"/>
          </p:cNvSpPr>
          <p:nvPr>
            <p:ph type="dt" sz="half" idx="10"/>
          </p:nvPr>
        </p:nvSpPr>
        <p:spPr/>
        <p:txBody>
          <a:bodyPr/>
          <a:lstStyle/>
          <a:p>
            <a:fld id="{1D532B53-088C-49E9-9E90-42F31AD44A7E}" type="datetime1">
              <a:rPr lang="en-US" altLang="ja-JP" smtClean="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dirty="0"/>
              <a:t>アイコンをクリックして図を追加</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Date Placeholder 4"/>
          <p:cNvSpPr>
            <a:spLocks noGrp="1"/>
          </p:cNvSpPr>
          <p:nvPr>
            <p:ph type="dt" sz="half" idx="10"/>
          </p:nvPr>
        </p:nvSpPr>
        <p:spPr/>
        <p:txBody>
          <a:bodyPr/>
          <a:lstStyle/>
          <a:p>
            <a:fld id="{25B4BD2C-F3B1-482B-AFA5-7F486F47B7C2}" type="datetime1">
              <a:rPr lang="en-US" altLang="ja-JP" smtClean="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a:t>マスタ タイトルの書式設定</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Date Placeholder 13"/>
          <p:cNvSpPr>
            <a:spLocks noGrp="1"/>
          </p:cNvSpPr>
          <p:nvPr>
            <p:ph type="dt" sz="half" idx="2"/>
          </p:nvPr>
        </p:nvSpPr>
        <p:spPr>
          <a:xfrm>
            <a:off x="626768" y="6356350"/>
            <a:ext cx="2289048" cy="365760"/>
          </a:xfrm>
          <a:prstGeom prst="rect">
            <a:avLst/>
          </a:prstGeom>
        </p:spPr>
        <p:txBody>
          <a:bodyPr vert="horz"/>
          <a:lstStyle>
            <a:lvl1pPr algn="l" eaLnBrk="1" latinLnBrk="0" hangingPunct="1">
              <a:defRPr kumimoji="0" sz="1400">
                <a:solidFill>
                  <a:schemeClr val="tx2"/>
                </a:solidFill>
              </a:defRPr>
            </a:lvl1pPr>
          </a:lstStyle>
          <a:p>
            <a:fld id="{CD046F30-2797-4E80-ADEB-E07DBF15487F}" type="datetime1">
              <a:rPr lang="en-US" altLang="ja-JP" smtClean="0"/>
              <a:t>8/3/2020</a:t>
            </a:fld>
            <a:endParaRPr lang="en-US" dirty="0"/>
          </a:p>
        </p:txBody>
      </p:sp>
      <p:sp>
        <p:nvSpPr>
          <p:cNvPr id="3" name="Footer Placeholder 2"/>
          <p:cNvSpPr>
            <a:spLocks noGrp="1"/>
          </p:cNvSpPr>
          <p:nvPr>
            <p:ph type="ftr" sz="quarter" idx="3"/>
          </p:nvPr>
        </p:nvSpPr>
        <p:spPr>
          <a:xfrm>
            <a:off x="3155032"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839272" y="6356350"/>
            <a:ext cx="1981200" cy="365760"/>
          </a:xfrm>
          <a:prstGeom prst="rect">
            <a:avLst/>
          </a:prstGeom>
        </p:spPr>
        <p:txBody>
          <a:bodyPr vert="horz"/>
          <a:lstStyle>
            <a:lvl1pPr algn="r" eaLnBrk="1" latinLnBrk="0" hangingPunct="1">
              <a:defRPr kumimoji="0" sz="1400">
                <a:solidFill>
                  <a:schemeClr val="tx2"/>
                </a:solidFill>
              </a:defRPr>
            </a:lvl1pPr>
          </a:lstStyle>
          <a:p>
            <a:fld id="{4024F9E6-8BD1-4849-86DE-3CD23B63DC4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6000">
              <a:schemeClr val="bg1"/>
            </a:gs>
            <a:gs pos="29000">
              <a:schemeClr val="bg2">
                <a:shade val="80000"/>
                <a:satMod val="230000"/>
              </a:schemeClr>
            </a:gs>
            <a:gs pos="100000">
              <a:schemeClr val="bg1"/>
            </a:gs>
          </a:gsLst>
          <a:lin ang="162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890D64-14E6-409B-92B3-3989326E1ECA}"/>
              </a:ext>
            </a:extLst>
          </p:cNvPr>
          <p:cNvSpPr>
            <a:spLocks noGrp="1"/>
          </p:cNvSpPr>
          <p:nvPr>
            <p:ph type="title"/>
          </p:nvPr>
        </p:nvSpPr>
        <p:spPr>
          <a:xfrm>
            <a:off x="1219200" y="2904768"/>
            <a:ext cx="6858000" cy="1244498"/>
          </a:xfrm>
        </p:spPr>
        <p:txBody>
          <a:bodyPr anchor="ctr" anchorCtr="0">
            <a:noAutofit/>
          </a:bodyPr>
          <a:lstStyle/>
          <a:p>
            <a:pPr algn="ctr"/>
            <a:r>
              <a:rPr lang="ja-JP" altLang="en-US" b="1" dirty="0">
                <a:solidFill>
                  <a:srgbClr val="002060"/>
                </a:solidFill>
                <a:latin typeface="Meiryo UI" panose="020B0604030504040204" pitchFamily="50" charset="-128"/>
                <a:ea typeface="Meiryo UI" panose="020B0604030504040204" pitchFamily="50" charset="-128"/>
              </a:rPr>
              <a:t>台風・豪雨時の</a:t>
            </a:r>
            <a:br>
              <a:rPr lang="en-US" altLang="ja-JP" b="1" dirty="0">
                <a:solidFill>
                  <a:srgbClr val="002060"/>
                </a:solidFill>
                <a:latin typeface="Meiryo UI" panose="020B0604030504040204" pitchFamily="50" charset="-128"/>
                <a:ea typeface="Meiryo UI" panose="020B0604030504040204" pitchFamily="50" charset="-128"/>
              </a:rPr>
            </a:br>
            <a:r>
              <a:rPr lang="ja-JP" altLang="en-US" b="1" dirty="0">
                <a:solidFill>
                  <a:srgbClr val="002060"/>
                </a:solidFill>
                <a:latin typeface="Meiryo UI" panose="020B0604030504040204" pitchFamily="50" charset="-128"/>
                <a:ea typeface="Meiryo UI" panose="020B0604030504040204" pitchFamily="50" charset="-128"/>
              </a:rPr>
              <a:t>行政への連絡体制について</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4" name="コンテンツ プレースホルダー 3">
            <a:extLst>
              <a:ext uri="{FF2B5EF4-FFF2-40B4-BE49-F238E27FC236}">
                <a16:creationId xmlns:a16="http://schemas.microsoft.com/office/drawing/2014/main" id="{F3B07F38-83B7-49DF-A10E-E5A6CE7E09C1}"/>
              </a:ext>
            </a:extLst>
          </p:cNvPr>
          <p:cNvSpPr>
            <a:spLocks noGrp="1"/>
          </p:cNvSpPr>
          <p:nvPr>
            <p:ph type="body" idx="1"/>
          </p:nvPr>
        </p:nvSpPr>
        <p:spPr>
          <a:xfrm>
            <a:off x="2627784" y="4267200"/>
            <a:ext cx="5449416" cy="673968"/>
          </a:xfrm>
        </p:spPr>
        <p:txBody>
          <a:bodyPr anchor="ctr" anchorCtr="0">
            <a:noAutofit/>
          </a:bodyPr>
          <a:lstStyle/>
          <a:p>
            <a:pPr marL="0" indent="0" algn="ctr">
              <a:buNone/>
            </a:pPr>
            <a:r>
              <a:rPr kumimoji="1" lang="ja-JP" altLang="en-US" sz="2400" dirty="0">
                <a:solidFill>
                  <a:srgbClr val="002060"/>
                </a:solidFill>
                <a:latin typeface="Meiryo UI" panose="020B0604030504040204" pitchFamily="50" charset="-128"/>
                <a:ea typeface="Meiryo UI" panose="020B0604030504040204" pitchFamily="50" charset="-128"/>
              </a:rPr>
              <a:t>（一社）日本コミュニティーガス協会</a:t>
            </a:r>
          </a:p>
        </p:txBody>
      </p:sp>
      <p:sp>
        <p:nvSpPr>
          <p:cNvPr id="3" name="スライド番号プレースホルダー 2">
            <a:extLst>
              <a:ext uri="{FF2B5EF4-FFF2-40B4-BE49-F238E27FC236}">
                <a16:creationId xmlns:a16="http://schemas.microsoft.com/office/drawing/2014/main" id="{83A26D45-A7F7-423C-A99F-B3E3945F79C3}"/>
              </a:ext>
            </a:extLst>
          </p:cNvPr>
          <p:cNvSpPr>
            <a:spLocks noGrp="1"/>
          </p:cNvSpPr>
          <p:nvPr>
            <p:ph type="sldNum" sz="quarter" idx="12"/>
          </p:nvPr>
        </p:nvSpPr>
        <p:spPr>
          <a:xfrm>
            <a:off x="7452320" y="6303600"/>
            <a:ext cx="1520952" cy="365760"/>
          </a:xfrm>
        </p:spPr>
        <p:txBody>
          <a:bodyPr/>
          <a:lstStyle/>
          <a:p>
            <a:fld id="{4024F9E6-8BD1-4849-86DE-3CD23B63DC4B}" type="slidenum">
              <a:rPr lang="en-US" smtClean="0">
                <a:solidFill>
                  <a:srgbClr val="002060"/>
                </a:solidFill>
              </a:rPr>
              <a:pPr/>
              <a:t>0</a:t>
            </a:fld>
            <a:endParaRPr lang="en-US" dirty="0">
              <a:solidFill>
                <a:srgbClr val="002060"/>
              </a:solidFill>
            </a:endParaRPr>
          </a:p>
        </p:txBody>
      </p:sp>
      <p:pic>
        <p:nvPicPr>
          <p:cNvPr id="8" name="図 7">
            <a:extLst>
              <a:ext uri="{FF2B5EF4-FFF2-40B4-BE49-F238E27FC236}">
                <a16:creationId xmlns:a16="http://schemas.microsoft.com/office/drawing/2014/main" id="{DF80F20A-523C-40CD-81D7-095FC136A8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188640"/>
            <a:ext cx="4508500" cy="762000"/>
          </a:xfrm>
          <a:prstGeom prst="rect">
            <a:avLst/>
          </a:prstGeom>
        </p:spPr>
      </p:pic>
      <p:sp>
        <p:nvSpPr>
          <p:cNvPr id="9" name="コンテンツ プレースホルダー 3">
            <a:extLst>
              <a:ext uri="{FF2B5EF4-FFF2-40B4-BE49-F238E27FC236}">
                <a16:creationId xmlns:a16="http://schemas.microsoft.com/office/drawing/2014/main" id="{B0C53519-39B4-426D-B804-85F584910604}"/>
              </a:ext>
            </a:extLst>
          </p:cNvPr>
          <p:cNvSpPr txBox="1">
            <a:spLocks/>
          </p:cNvSpPr>
          <p:nvPr/>
        </p:nvSpPr>
        <p:spPr>
          <a:xfrm>
            <a:off x="1612776" y="2212969"/>
            <a:ext cx="5486400" cy="673968"/>
          </a:xfrm>
          <a:prstGeom prst="rect">
            <a:avLst/>
          </a:prstGeom>
        </p:spPr>
        <p:txBody>
          <a:bodyPr vert="horz" anchor="ctr" anchorCtr="0">
            <a:normAutofit/>
          </a:bodyPr>
          <a:lstStyle>
            <a:lvl1pPr marL="0" indent="0" algn="r" rtl="0" eaLnBrk="1" latinLnBrk="0" hangingPunct="1">
              <a:spcBef>
                <a:spcPts val="600"/>
              </a:spcBef>
              <a:buClr>
                <a:schemeClr val="accent1"/>
              </a:buClr>
              <a:buSzPct val="76000"/>
              <a:buFont typeface="Wingdings 3"/>
              <a:buNone/>
              <a:defRPr kumimoji="1" sz="2000" kern="1200">
                <a:solidFill>
                  <a:schemeClr val="tx1">
                    <a:tint val="75000"/>
                  </a:schemeClr>
                </a:solidFill>
                <a:latin typeface="+mn-lt"/>
                <a:ea typeface="+mn-ea"/>
                <a:cs typeface="+mn-cs"/>
              </a:defRPr>
            </a:lvl1pPr>
            <a:lvl2pPr marL="548640" indent="-274320" algn="l" rtl="0" eaLnBrk="1" latinLnBrk="0" hangingPunct="1">
              <a:spcBef>
                <a:spcPts val="500"/>
              </a:spcBef>
              <a:buClr>
                <a:schemeClr val="accent2"/>
              </a:buClr>
              <a:buSzPct val="76000"/>
              <a:buFont typeface="Wingdings 3"/>
              <a:buNone/>
              <a:defRPr kumimoji="1" sz="1800" kern="1200">
                <a:solidFill>
                  <a:schemeClr val="tx1">
                    <a:tint val="75000"/>
                  </a:schemeClr>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None/>
              <a:defRPr kumimoji="1" sz="1600" kern="1200">
                <a:solidFill>
                  <a:schemeClr val="tx1">
                    <a:tint val="75000"/>
                  </a:schemeClr>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None/>
              <a:defRPr kumimoji="1" sz="1400" kern="1200">
                <a:solidFill>
                  <a:schemeClr val="tx1">
                    <a:tint val="75000"/>
                  </a:schemeClr>
                </a:solidFill>
                <a:latin typeface="+mn-lt"/>
                <a:ea typeface="+mn-ea"/>
                <a:cs typeface="+mn-cs"/>
              </a:defRPr>
            </a:lvl4pPr>
            <a:lvl5pPr marL="1371600" indent="-228600" algn="l" rtl="0" eaLnBrk="1" latinLnBrk="0" hangingPunct="1">
              <a:spcBef>
                <a:spcPts val="300"/>
              </a:spcBef>
              <a:buClr>
                <a:schemeClr val="accent2"/>
              </a:buClr>
              <a:buSzPct val="70000"/>
              <a:buFont typeface="Wingdings"/>
              <a:buNone/>
              <a:defRPr kumimoji="1" sz="1400" kern="1200">
                <a:solidFill>
                  <a:schemeClr val="tx1">
                    <a:tint val="75000"/>
                  </a:schemeClr>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gn="ctr"/>
            <a:r>
              <a:rPr lang="en-US" altLang="ja-JP" sz="2800" dirty="0">
                <a:solidFill>
                  <a:srgbClr val="002060"/>
                </a:solidFill>
                <a:latin typeface="Meiryo UI" panose="020B0604030504040204" pitchFamily="50" charset="-128"/>
                <a:ea typeface="Meiryo UI" panose="020B0604030504040204" pitchFamily="50" charset="-128"/>
              </a:rPr>
              <a:t>2020</a:t>
            </a:r>
            <a:r>
              <a:rPr lang="ja-JP" altLang="en-US" sz="2800" dirty="0">
                <a:solidFill>
                  <a:srgbClr val="002060"/>
                </a:solidFill>
                <a:latin typeface="Meiryo UI" panose="020B0604030504040204" pitchFamily="50" charset="-128"/>
                <a:ea typeface="Meiryo UI" panose="020B0604030504040204" pitchFamily="50" charset="-128"/>
              </a:rPr>
              <a:t>年度保安講習会資料</a:t>
            </a:r>
          </a:p>
        </p:txBody>
      </p:sp>
    </p:spTree>
    <p:extLst>
      <p:ext uri="{BB962C8B-B14F-4D97-AF65-F5344CB8AC3E}">
        <p14:creationId xmlns:p14="http://schemas.microsoft.com/office/powerpoint/2010/main" val="314723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92D08-FCF8-4918-90BF-1C5474638EB7}"/>
              </a:ext>
            </a:extLst>
          </p:cNvPr>
          <p:cNvSpPr>
            <a:spLocks noGrp="1"/>
          </p:cNvSpPr>
          <p:nvPr>
            <p:ph type="title"/>
          </p:nvPr>
        </p:nvSpPr>
        <p:spPr/>
        <p:txBody>
          <a:bodyPr/>
          <a:lstStyle/>
          <a:p>
            <a:r>
              <a:rPr kumimoji="1" lang="ja-JP" altLang="en-US" dirty="0">
                <a:solidFill>
                  <a:schemeClr val="accent1">
                    <a:lumMod val="50000"/>
                  </a:schemeClr>
                </a:solidFill>
                <a:latin typeface="Meiryo UI" panose="020B0604030504040204" pitchFamily="50" charset="-128"/>
                <a:ea typeface="Meiryo UI" panose="020B0604030504040204" pitchFamily="50" charset="-128"/>
              </a:rPr>
              <a:t>目次</a:t>
            </a:r>
          </a:p>
        </p:txBody>
      </p:sp>
      <p:sp>
        <p:nvSpPr>
          <p:cNvPr id="3" name="スライド番号プレースホルダー 2">
            <a:extLst>
              <a:ext uri="{FF2B5EF4-FFF2-40B4-BE49-F238E27FC236}">
                <a16:creationId xmlns:a16="http://schemas.microsoft.com/office/drawing/2014/main" id="{56063709-7F5E-404C-A15C-C9D171229F9A}"/>
              </a:ext>
            </a:extLst>
          </p:cNvPr>
          <p:cNvSpPr>
            <a:spLocks noGrp="1"/>
          </p:cNvSpPr>
          <p:nvPr>
            <p:ph type="sldNum" sz="quarter" idx="12"/>
          </p:nvPr>
        </p:nvSpPr>
        <p:spPr/>
        <p:txBody>
          <a:bodyPr/>
          <a:lstStyle/>
          <a:p>
            <a:fld id="{4024F9E6-8BD1-4849-86DE-3CD23B63DC4B}" type="slidenum">
              <a:rPr lang="en-US" smtClean="0"/>
              <a:pPr/>
              <a:t>1</a:t>
            </a:fld>
            <a:endParaRPr lang="en-US" dirty="0"/>
          </a:p>
        </p:txBody>
      </p:sp>
      <p:sp>
        <p:nvSpPr>
          <p:cNvPr id="4" name="コンテンツ プレースホルダー 3">
            <a:extLst>
              <a:ext uri="{FF2B5EF4-FFF2-40B4-BE49-F238E27FC236}">
                <a16:creationId xmlns:a16="http://schemas.microsoft.com/office/drawing/2014/main" id="{E7FEEFCC-B7FA-47F2-9BD9-88142848E626}"/>
              </a:ext>
            </a:extLst>
          </p:cNvPr>
          <p:cNvSpPr>
            <a:spLocks noGrp="1"/>
          </p:cNvSpPr>
          <p:nvPr>
            <p:ph sz="quarter" idx="1"/>
          </p:nvPr>
        </p:nvSpPr>
        <p:spPr>
          <a:xfrm>
            <a:off x="457200" y="1219200"/>
            <a:ext cx="7787208" cy="4514056"/>
          </a:xfrm>
        </p:spPr>
        <p:txBody>
          <a:bodyPr>
            <a:normAutofit/>
          </a:bodyPr>
          <a:lstStyle/>
          <a:p>
            <a:pPr marL="514350" indent="-514350">
              <a:buFont typeface="+mj-lt"/>
              <a:buAutoNum type="arabicPeriod"/>
            </a:pPr>
            <a:r>
              <a:rPr kumimoji="1" lang="ja-JP" altLang="en-US" sz="2400" dirty="0">
                <a:solidFill>
                  <a:schemeClr val="accent1">
                    <a:lumMod val="50000"/>
                  </a:schemeClr>
                </a:solidFill>
                <a:latin typeface="Meiryo UI" panose="020B0604030504040204" pitchFamily="50" charset="-128"/>
                <a:ea typeface="Meiryo UI" panose="020B0604030504040204" pitchFamily="50" charset="-128"/>
              </a:rPr>
              <a:t>経緯と目的</a:t>
            </a:r>
            <a:endParaRPr kumimoji="1" lang="en-US" altLang="ja-JP" sz="2400" dirty="0">
              <a:solidFill>
                <a:schemeClr val="accent1">
                  <a:lumMod val="50000"/>
                </a:schemeClr>
              </a:solidFill>
              <a:latin typeface="Meiryo UI" panose="020B0604030504040204" pitchFamily="50" charset="-128"/>
              <a:ea typeface="Meiryo UI" panose="020B0604030504040204" pitchFamily="50" charset="-128"/>
            </a:endParaRPr>
          </a:p>
          <a:p>
            <a:pPr marL="514350" indent="-514350">
              <a:buFont typeface="+mj-lt"/>
              <a:buAutoNum type="arabicPeriod"/>
            </a:pPr>
            <a:r>
              <a:rPr kumimoji="1" lang="ja-JP" altLang="en-US" sz="2400" dirty="0">
                <a:solidFill>
                  <a:schemeClr val="accent1">
                    <a:lumMod val="50000"/>
                  </a:schemeClr>
                </a:solidFill>
                <a:latin typeface="Meiryo UI" panose="020B0604030504040204" pitchFamily="50" charset="-128"/>
                <a:ea typeface="Meiryo UI" panose="020B0604030504040204" pitchFamily="50" charset="-128"/>
              </a:rPr>
              <a:t>概要</a:t>
            </a:r>
            <a:endParaRPr kumimoji="1" lang="en-US" altLang="ja-JP" sz="2400" dirty="0">
              <a:solidFill>
                <a:schemeClr val="accent1">
                  <a:lumMod val="50000"/>
                </a:schemeClr>
              </a:solidFill>
              <a:latin typeface="Meiryo UI" panose="020B0604030504040204" pitchFamily="50" charset="-128"/>
              <a:ea typeface="Meiryo UI" panose="020B0604030504040204" pitchFamily="50" charset="-128"/>
            </a:endParaRPr>
          </a:p>
          <a:p>
            <a:pPr marL="514350" indent="-514350">
              <a:buFont typeface="+mj-lt"/>
              <a:buAutoNum type="arabicPeriod"/>
            </a:pPr>
            <a:r>
              <a:rPr lang="ja-JP" altLang="en-US" sz="2400" dirty="0">
                <a:solidFill>
                  <a:schemeClr val="accent1">
                    <a:lumMod val="50000"/>
                  </a:schemeClr>
                </a:solidFill>
                <a:latin typeface="Meiryo UI" panose="020B0604030504040204" pitchFamily="50" charset="-128"/>
                <a:ea typeface="Meiryo UI" panose="020B0604030504040204" pitchFamily="50" charset="-128"/>
              </a:rPr>
              <a:t>補足説明</a:t>
            </a:r>
            <a:endParaRPr kumimoji="1" lang="en-US" altLang="ja-JP" sz="2400" dirty="0">
              <a:solidFill>
                <a:schemeClr val="accent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631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A3F3A-03D6-4A40-AD33-1D7EEF476560}"/>
              </a:ext>
            </a:extLst>
          </p:cNvPr>
          <p:cNvSpPr>
            <a:spLocks noGrp="1"/>
          </p:cNvSpPr>
          <p:nvPr>
            <p:ph type="title"/>
          </p:nvPr>
        </p:nvSpPr>
        <p:spPr>
          <a:xfrm>
            <a:off x="457200" y="548680"/>
            <a:ext cx="8229600" cy="594320"/>
          </a:xfrm>
          <a:solidFill>
            <a:schemeClr val="accent2"/>
          </a:solidFill>
        </p:spPr>
        <p:txBody>
          <a:bodyPr>
            <a:normAutofit/>
          </a:bodyPr>
          <a:lstStyle/>
          <a:p>
            <a:r>
              <a:rPr lang="en-US" altLang="ja-JP" sz="2400" b="1" dirty="0">
                <a:solidFill>
                  <a:schemeClr val="bg1"/>
                </a:solidFill>
                <a:latin typeface="Meiryo UI" panose="020B0604030504040204" pitchFamily="50" charset="-128"/>
                <a:ea typeface="Meiryo UI" panose="020B0604030504040204" pitchFamily="50" charset="-128"/>
              </a:rPr>
              <a:t>1.</a:t>
            </a:r>
            <a:r>
              <a:rPr lang="ja-JP" altLang="en-US" sz="2400" b="1" dirty="0">
                <a:solidFill>
                  <a:schemeClr val="bg1"/>
                </a:solidFill>
                <a:latin typeface="Meiryo UI" panose="020B0604030504040204" pitchFamily="50" charset="-128"/>
                <a:ea typeface="Meiryo UI" panose="020B0604030504040204" pitchFamily="50" charset="-128"/>
              </a:rPr>
              <a:t>経緯と目的</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36C4363-9BD2-4ADF-958B-8DC785D9C8F1}"/>
              </a:ext>
            </a:extLst>
          </p:cNvPr>
          <p:cNvSpPr>
            <a:spLocks noGrp="1"/>
          </p:cNvSpPr>
          <p:nvPr>
            <p:ph type="sldNum" sz="quarter" idx="12"/>
          </p:nvPr>
        </p:nvSpPr>
        <p:spPr/>
        <p:txBody>
          <a:bodyPr/>
          <a:lstStyle/>
          <a:p>
            <a:fld id="{4024F9E6-8BD1-4849-86DE-3CD23B63DC4B}" type="slidenum">
              <a:rPr lang="en-US" smtClean="0"/>
              <a:pPr/>
              <a:t>2</a:t>
            </a:fld>
            <a:endParaRPr lang="en-US" dirty="0"/>
          </a:p>
        </p:txBody>
      </p:sp>
      <p:sp>
        <p:nvSpPr>
          <p:cNvPr id="11" name="Text Box 11">
            <a:extLst>
              <a:ext uri="{FF2B5EF4-FFF2-40B4-BE49-F238E27FC236}">
                <a16:creationId xmlns:a16="http://schemas.microsoft.com/office/drawing/2014/main" id="{5CC7AA28-2EED-4BD6-A9E5-D5053764FBF4}"/>
              </a:ext>
            </a:extLst>
          </p:cNvPr>
          <p:cNvSpPr txBox="1">
            <a:spLocks noChangeArrowheads="1"/>
          </p:cNvSpPr>
          <p:nvPr/>
        </p:nvSpPr>
        <p:spPr bwMode="auto">
          <a:xfrm>
            <a:off x="539003" y="1196752"/>
            <a:ext cx="7993437" cy="431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defTabSz="914400" eaLnBrk="1" hangingPunct="1">
              <a:lnSpc>
                <a:spcPct val="125000"/>
              </a:lnSpc>
              <a:spcBef>
                <a:spcPct val="0"/>
              </a:spcBef>
              <a:buClrTx/>
              <a:buNone/>
            </a:pPr>
            <a:r>
              <a:rPr lang="ja-JP" altLang="en-US" sz="2000" b="1" dirty="0">
                <a:latin typeface="Meiryo UI" panose="020B0604030504040204" pitchFamily="50" charset="-128"/>
                <a:ea typeface="Meiryo UI" panose="020B0604030504040204" pitchFamily="50" charset="-128"/>
              </a:rPr>
              <a:t>近年の豪雨災害からみた連絡体制の必要性</a:t>
            </a:r>
          </a:p>
        </p:txBody>
      </p:sp>
      <p:sp>
        <p:nvSpPr>
          <p:cNvPr id="12" name="テキスト ボックス 11">
            <a:extLst>
              <a:ext uri="{FF2B5EF4-FFF2-40B4-BE49-F238E27FC236}">
                <a16:creationId xmlns:a16="http://schemas.microsoft.com/office/drawing/2014/main" id="{BC39BD7B-CE2E-49D6-95B1-5A6172BC9A84}"/>
              </a:ext>
            </a:extLst>
          </p:cNvPr>
          <p:cNvSpPr txBox="1"/>
          <p:nvPr/>
        </p:nvSpPr>
        <p:spPr>
          <a:xfrm>
            <a:off x="467544" y="1644727"/>
            <a:ext cx="8137453" cy="3139321"/>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近年の台風・豪雨時の水害発生により法定の事故報告対象に至らない小規模な供給支障が発生するケースがある。</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これまでの宅地開発によって、一部に軟弱地盤・急傾斜地等に展開する導管網も存在している。</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コミュニティーガス事業者には安定供給確保の責務がある。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ところが現状では、</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法定の事故報告制度は自然災害時の情報収集を想定していない。</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災害発生時には都度対応で情報収集している。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そのような状況なので、</a:t>
            </a:r>
          </a:p>
        </p:txBody>
      </p:sp>
      <p:sp>
        <p:nvSpPr>
          <p:cNvPr id="4" name="四角形: 角を丸くする 3">
            <a:extLst>
              <a:ext uri="{FF2B5EF4-FFF2-40B4-BE49-F238E27FC236}">
                <a16:creationId xmlns:a16="http://schemas.microsoft.com/office/drawing/2014/main" id="{867EBFB5-2813-4D94-B739-702964506C71}"/>
              </a:ext>
            </a:extLst>
          </p:cNvPr>
          <p:cNvSpPr/>
          <p:nvPr/>
        </p:nvSpPr>
        <p:spPr>
          <a:xfrm>
            <a:off x="1115616" y="4784048"/>
            <a:ext cx="7272808" cy="1381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Meiryo UI" panose="020B0604030504040204" pitchFamily="50" charset="-128"/>
                <a:ea typeface="Meiryo UI" panose="020B0604030504040204" pitchFamily="50" charset="-128"/>
              </a:rPr>
              <a:t>予め、台風・豪雨時の情報収集の仕組みを</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整えておくことが望ましい。</a:t>
            </a:r>
          </a:p>
        </p:txBody>
      </p:sp>
    </p:spTree>
    <p:extLst>
      <p:ext uri="{BB962C8B-B14F-4D97-AF65-F5344CB8AC3E}">
        <p14:creationId xmlns:p14="http://schemas.microsoft.com/office/powerpoint/2010/main" val="208066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A3F3A-03D6-4A40-AD33-1D7EEF476560}"/>
              </a:ext>
            </a:extLst>
          </p:cNvPr>
          <p:cNvSpPr>
            <a:spLocks noGrp="1"/>
          </p:cNvSpPr>
          <p:nvPr>
            <p:ph type="title"/>
          </p:nvPr>
        </p:nvSpPr>
        <p:spPr>
          <a:xfrm>
            <a:off x="457200" y="548680"/>
            <a:ext cx="8229600" cy="594320"/>
          </a:xfrm>
          <a:solidFill>
            <a:schemeClr val="accent2"/>
          </a:solidFill>
        </p:spPr>
        <p:txBody>
          <a:bodyPr>
            <a:normAutofit/>
          </a:bodyPr>
          <a:lstStyle/>
          <a:p>
            <a:r>
              <a:rPr lang="en-US" altLang="ja-JP" sz="2400" b="1" dirty="0">
                <a:solidFill>
                  <a:schemeClr val="bg1"/>
                </a:solidFill>
                <a:latin typeface="Meiryo UI" panose="020B0604030504040204" pitchFamily="50" charset="-128"/>
                <a:ea typeface="Meiryo UI" panose="020B0604030504040204" pitchFamily="50" charset="-128"/>
              </a:rPr>
              <a:t>2.</a:t>
            </a:r>
            <a:r>
              <a:rPr lang="ja-JP" altLang="en-US" sz="2400" b="1" dirty="0">
                <a:solidFill>
                  <a:schemeClr val="bg1"/>
                </a:solidFill>
                <a:latin typeface="Meiryo UI" panose="020B0604030504040204" pitchFamily="50" charset="-128"/>
                <a:ea typeface="Meiryo UI" panose="020B0604030504040204" pitchFamily="50" charset="-128"/>
              </a:rPr>
              <a:t>概要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36C4363-9BD2-4ADF-958B-8DC785D9C8F1}"/>
              </a:ext>
            </a:extLst>
          </p:cNvPr>
          <p:cNvSpPr>
            <a:spLocks noGrp="1"/>
          </p:cNvSpPr>
          <p:nvPr>
            <p:ph type="sldNum" sz="quarter" idx="12"/>
          </p:nvPr>
        </p:nvSpPr>
        <p:spPr/>
        <p:txBody>
          <a:bodyPr/>
          <a:lstStyle/>
          <a:p>
            <a:fld id="{4024F9E6-8BD1-4849-86DE-3CD23B63DC4B}" type="slidenum">
              <a:rPr lang="en-US" smtClean="0"/>
              <a:pPr/>
              <a:t>3</a:t>
            </a:fld>
            <a:endParaRPr lang="en-US" dirty="0"/>
          </a:p>
        </p:txBody>
      </p:sp>
      <p:sp>
        <p:nvSpPr>
          <p:cNvPr id="11" name="Text Box 11">
            <a:extLst>
              <a:ext uri="{FF2B5EF4-FFF2-40B4-BE49-F238E27FC236}">
                <a16:creationId xmlns:a16="http://schemas.microsoft.com/office/drawing/2014/main" id="{5CC7AA28-2EED-4BD6-A9E5-D5053764FBF4}"/>
              </a:ext>
            </a:extLst>
          </p:cNvPr>
          <p:cNvSpPr txBox="1">
            <a:spLocks noChangeArrowheads="1"/>
          </p:cNvSpPr>
          <p:nvPr/>
        </p:nvSpPr>
        <p:spPr bwMode="auto">
          <a:xfrm>
            <a:off x="539003" y="1196752"/>
            <a:ext cx="7993437" cy="431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defTabSz="914400" eaLnBrk="1" hangingPunct="1">
              <a:lnSpc>
                <a:spcPct val="125000"/>
              </a:lnSpc>
              <a:spcBef>
                <a:spcPct val="0"/>
              </a:spcBef>
              <a:buClrTx/>
              <a:buNone/>
            </a:pPr>
            <a:r>
              <a:rPr lang="ja-JP" altLang="en-US" sz="2000" b="1" dirty="0">
                <a:latin typeface="Meiryo UI" panose="020B0604030504040204" pitchFamily="50" charset="-128"/>
                <a:ea typeface="Meiryo UI" panose="020B0604030504040204" pitchFamily="50" charset="-128"/>
              </a:rPr>
              <a:t>運用ルールは以下の通り</a:t>
            </a:r>
          </a:p>
        </p:txBody>
      </p:sp>
      <p:graphicFrame>
        <p:nvGraphicFramePr>
          <p:cNvPr id="5" name="表 5">
            <a:extLst>
              <a:ext uri="{FF2B5EF4-FFF2-40B4-BE49-F238E27FC236}">
                <a16:creationId xmlns:a16="http://schemas.microsoft.com/office/drawing/2014/main" id="{2C91AC93-872F-41C5-A20B-00B5230C17AA}"/>
              </a:ext>
            </a:extLst>
          </p:cNvPr>
          <p:cNvGraphicFramePr>
            <a:graphicFrameLocks noGrp="1"/>
          </p:cNvGraphicFramePr>
          <p:nvPr>
            <p:extLst>
              <p:ext uri="{D42A27DB-BD31-4B8C-83A1-F6EECF244321}">
                <p14:modId xmlns:p14="http://schemas.microsoft.com/office/powerpoint/2010/main" val="941689615"/>
              </p:ext>
            </p:extLst>
          </p:nvPr>
        </p:nvGraphicFramePr>
        <p:xfrm>
          <a:off x="467544" y="1700807"/>
          <a:ext cx="8208912" cy="4244602"/>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912270454"/>
                    </a:ext>
                  </a:extLst>
                </a:gridCol>
                <a:gridCol w="6264696">
                  <a:extLst>
                    <a:ext uri="{9D8B030D-6E8A-4147-A177-3AD203B41FA5}">
                      <a16:colId xmlns:a16="http://schemas.microsoft.com/office/drawing/2014/main" val="3761015470"/>
                    </a:ext>
                  </a:extLst>
                </a:gridCol>
              </a:tblGrid>
              <a:tr h="337171">
                <a:tc>
                  <a:txBody>
                    <a:bodyPr/>
                    <a:lstStyle/>
                    <a:p>
                      <a:pPr algn="ctr"/>
                      <a:r>
                        <a:rPr kumimoji="1" lang="ja-JP" altLang="en-US" sz="1600" dirty="0">
                          <a:latin typeface="Meiryo UI" panose="020B0604030504040204" pitchFamily="50" charset="-128"/>
                          <a:ea typeface="Meiryo UI" panose="020B0604030504040204" pitchFamily="50" charset="-128"/>
                        </a:rPr>
                        <a:t>項目</a:t>
                      </a:r>
                    </a:p>
                  </a:txBody>
                  <a:tcPr/>
                </a:tc>
                <a:tc>
                  <a:txBody>
                    <a:bodyPr/>
                    <a:lstStyle/>
                    <a:p>
                      <a:pPr algn="ctr"/>
                      <a:r>
                        <a:rPr kumimoji="1" lang="ja-JP" altLang="en-US" sz="1600" dirty="0">
                          <a:latin typeface="Meiryo UI" panose="020B0604030504040204" pitchFamily="50" charset="-128"/>
                          <a:ea typeface="Meiryo UI" panose="020B0604030504040204" pitchFamily="50" charset="-128"/>
                        </a:rPr>
                        <a:t>内容</a:t>
                      </a:r>
                    </a:p>
                  </a:txBody>
                  <a:tcPr/>
                </a:tc>
                <a:extLst>
                  <a:ext uri="{0D108BD9-81ED-4DB2-BD59-A6C34878D82A}">
                    <a16:rowId xmlns:a16="http://schemas.microsoft.com/office/drawing/2014/main" val="2521352661"/>
                  </a:ext>
                </a:extLst>
              </a:tr>
              <a:tr h="886966">
                <a:tc>
                  <a:txBody>
                    <a:bodyPr/>
                    <a:lstStyle/>
                    <a:p>
                      <a:pPr algn="l"/>
                      <a:r>
                        <a:rPr kumimoji="1" lang="ja-JP" altLang="en-US" sz="1600" dirty="0">
                          <a:latin typeface="Meiryo UI" panose="020B0604030504040204" pitchFamily="50" charset="-128"/>
                          <a:ea typeface="Meiryo UI" panose="020B0604030504040204" pitchFamily="50" charset="-128"/>
                        </a:rPr>
                        <a:t>１．発動条件</a:t>
                      </a:r>
                    </a:p>
                  </a:txBody>
                  <a:tcPr/>
                </a:tc>
                <a:tc>
                  <a:txBody>
                    <a:bodyPr/>
                    <a:lstStyle/>
                    <a:p>
                      <a:r>
                        <a:rPr kumimoji="1" lang="ja-JP" altLang="en-US" sz="1400" dirty="0">
                          <a:latin typeface="Meiryo UI" panose="020B0604030504040204" pitchFamily="50" charset="-128"/>
                          <a:ea typeface="Meiryo UI" panose="020B0604030504040204" pitchFamily="50" charset="-128"/>
                        </a:rPr>
                        <a:t>供給エリアで以下の状態となった場合は、原則として団地毎に開始報告する。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１）警戒レベル</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相当の「土砂災害警戒情報」等が概ね</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時間以上継続発表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２）市町村から警戒レベル</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「避難勧告」や「避難指示（緊急）」が発令</a:t>
                      </a:r>
                    </a:p>
                  </a:txBody>
                  <a:tcPr/>
                </a:tc>
                <a:extLst>
                  <a:ext uri="{0D108BD9-81ED-4DB2-BD59-A6C34878D82A}">
                    <a16:rowId xmlns:a16="http://schemas.microsoft.com/office/drawing/2014/main" val="2635896976"/>
                  </a:ext>
                </a:extLst>
              </a:tr>
              <a:tr h="631705">
                <a:tc>
                  <a:txBody>
                    <a:bodyPr/>
                    <a:lstStyle/>
                    <a:p>
                      <a:pPr algn="l"/>
                      <a:r>
                        <a:rPr kumimoji="1" lang="ja-JP" altLang="en-US" sz="1600" dirty="0">
                          <a:latin typeface="Meiryo UI" panose="020B0604030504040204" pitchFamily="50" charset="-128"/>
                          <a:ea typeface="Meiryo UI" panose="020B0604030504040204" pitchFamily="50" charset="-128"/>
                        </a:rPr>
                        <a:t>２．報告・確認経路</a:t>
                      </a:r>
                    </a:p>
                  </a:txBody>
                  <a:tcPr/>
                </a:tc>
                <a:tc>
                  <a:txBody>
                    <a:bodyPr/>
                    <a:lstStyle/>
                    <a:p>
                      <a:r>
                        <a:rPr kumimoji="1" lang="ja-JP" altLang="en-US" sz="1400" dirty="0">
                          <a:latin typeface="Meiryo UI" panose="020B0604030504040204" pitchFamily="50" charset="-128"/>
                          <a:ea typeface="Meiryo UI" panose="020B0604030504040204" pitchFamily="50" charset="-128"/>
                        </a:rPr>
                        <a:t>事故報告と同じ経路とする。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事業者⇔保安監督部（</a:t>
                      </a:r>
                      <a:r>
                        <a:rPr kumimoji="1" lang="en-US" altLang="ja-JP" sz="1400" dirty="0">
                          <a:latin typeface="Meiryo UI" panose="020B0604030504040204" pitchFamily="50" charset="-128"/>
                          <a:ea typeface="Meiryo UI" panose="020B0604030504040204" pitchFamily="50" charset="-128"/>
                        </a:rPr>
                        <a:t>JCGA</a:t>
                      </a:r>
                      <a:r>
                        <a:rPr kumimoji="1" lang="ja-JP" altLang="en-US" sz="1400" dirty="0">
                          <a:latin typeface="Meiryo UI" panose="020B0604030504040204" pitchFamily="50" charset="-128"/>
                          <a:ea typeface="Meiryo UI" panose="020B0604030504040204" pitchFamily="50" charset="-128"/>
                        </a:rPr>
                        <a:t>同報）⇔ガス安全室</a:t>
                      </a:r>
                    </a:p>
                  </a:txBody>
                  <a:tcPr/>
                </a:tc>
                <a:extLst>
                  <a:ext uri="{0D108BD9-81ED-4DB2-BD59-A6C34878D82A}">
                    <a16:rowId xmlns:a16="http://schemas.microsoft.com/office/drawing/2014/main" val="2157226245"/>
                  </a:ext>
                </a:extLst>
              </a:tr>
              <a:tr h="1024539">
                <a:tc>
                  <a:txBody>
                    <a:bodyPr/>
                    <a:lstStyle/>
                    <a:p>
                      <a:pPr algn="l"/>
                      <a:r>
                        <a:rPr kumimoji="1" lang="ja-JP" altLang="en-US" sz="1600" dirty="0">
                          <a:latin typeface="Meiryo UI" panose="020B0604030504040204" pitchFamily="50" charset="-128"/>
                          <a:ea typeface="Meiryo UI" panose="020B0604030504040204" pitchFamily="50" charset="-128"/>
                        </a:rPr>
                        <a:t>３．報告対象</a:t>
                      </a:r>
                    </a:p>
                  </a:txBody>
                  <a:tcPr/>
                </a:tc>
                <a:tc>
                  <a:txBody>
                    <a:bodyPr/>
                    <a:lstStyle/>
                    <a:p>
                      <a:r>
                        <a:rPr kumimoji="1" lang="ja-JP" altLang="en-US" sz="1400" dirty="0">
                          <a:latin typeface="Meiryo UI" panose="020B0604030504040204" pitchFamily="50" charset="-128"/>
                          <a:ea typeface="Meiryo UI" panose="020B0604030504040204" pitchFamily="50" charset="-128"/>
                        </a:rPr>
                        <a:t>明らかに台風影響と判断される以下の事象のみとする。</a:t>
                      </a:r>
                      <a:endParaRPr kumimoji="1" lang="en-US" altLang="ja-JP" sz="1400" dirty="0">
                        <a:latin typeface="Meiryo UI" panose="020B0604030504040204" pitchFamily="50" charset="-128"/>
                        <a:ea typeface="Meiryo UI" panose="020B0604030504040204" pitchFamily="50" charset="-128"/>
                      </a:endParaRPr>
                    </a:p>
                    <a:p>
                      <a:pPr marL="0" indent="0">
                        <a:spcBef>
                          <a:spcPts val="0"/>
                        </a:spcBef>
                      </a:pPr>
                      <a:r>
                        <a:rPr kumimoji="1" lang="ja-JP" altLang="en-US" sz="1400" dirty="0">
                          <a:latin typeface="Meiryo UI" panose="020B0604030504040204" pitchFamily="50" charset="-128"/>
                          <a:ea typeface="Meiryo UI" panose="020B0604030504040204" pitchFamily="50" charset="-128"/>
                        </a:rPr>
                        <a:t>①土砂崩壊等による本支管折損</a:t>
                      </a:r>
                      <a:r>
                        <a:rPr lang="ja-JP" altLang="en-US" sz="1400" dirty="0">
                          <a:solidFill>
                            <a:schemeClr val="tx1"/>
                          </a:solidFill>
                          <a:latin typeface="Meiryo UI" panose="020B0604030504040204" pitchFamily="50" charset="-128"/>
                          <a:ea typeface="Meiryo UI" panose="020B0604030504040204" pitchFamily="50" charset="-128"/>
                        </a:rPr>
                        <a:t>又は特定ガス発生設備等の浸水等</a:t>
                      </a:r>
                      <a:r>
                        <a:rPr kumimoji="1" lang="ja-JP" altLang="en-US" sz="1400" dirty="0">
                          <a:latin typeface="Meiryo UI" panose="020B0604030504040204" pitchFamily="50" charset="-128"/>
                          <a:ea typeface="Meiryo UI" panose="020B0604030504040204" pitchFamily="50" charset="-128"/>
                        </a:rPr>
                        <a:t>に伴う</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戸未満の供給支障</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②早急に防護が必要と判断される高圧・中圧の導管露出</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③供給支障に至る卸供給の途絶等</a:t>
                      </a:r>
                    </a:p>
                  </a:txBody>
                  <a:tcPr/>
                </a:tc>
                <a:extLst>
                  <a:ext uri="{0D108BD9-81ED-4DB2-BD59-A6C34878D82A}">
                    <a16:rowId xmlns:a16="http://schemas.microsoft.com/office/drawing/2014/main" val="409974650"/>
                  </a:ext>
                </a:extLst>
              </a:tr>
              <a:tr h="556178">
                <a:tc>
                  <a:txBody>
                    <a:bodyPr/>
                    <a:lstStyle/>
                    <a:p>
                      <a:pPr algn="l"/>
                      <a:r>
                        <a:rPr kumimoji="1" lang="ja-JP" altLang="en-US" sz="1600" dirty="0">
                          <a:latin typeface="Meiryo UI" panose="020B0604030504040204" pitchFamily="50" charset="-128"/>
                          <a:ea typeface="Meiryo UI" panose="020B0604030504040204" pitchFamily="50" charset="-128"/>
                        </a:rPr>
                        <a:t>４．報告単位</a:t>
                      </a:r>
                    </a:p>
                  </a:txBody>
                  <a:tcPr/>
                </a:tc>
                <a:tc>
                  <a:txBody>
                    <a:bodyPr/>
                    <a:lstStyle/>
                    <a:p>
                      <a:r>
                        <a:rPr kumimoji="1" lang="ja-JP" altLang="en-US" sz="1400" dirty="0">
                          <a:latin typeface="Meiryo UI" panose="020B0604030504040204" pitchFamily="50" charset="-128"/>
                          <a:ea typeface="Meiryo UI" panose="020B0604030504040204" pitchFamily="50" charset="-128"/>
                        </a:rPr>
                        <a:t>供給支障は</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戸単位で報告。</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戸未満、</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戸未満、</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戸未満）</a:t>
                      </a:r>
                    </a:p>
                  </a:txBody>
                  <a:tcPr/>
                </a:tc>
                <a:extLst>
                  <a:ext uri="{0D108BD9-81ED-4DB2-BD59-A6C34878D82A}">
                    <a16:rowId xmlns:a16="http://schemas.microsoft.com/office/drawing/2014/main" val="3622992665"/>
                  </a:ext>
                </a:extLst>
              </a:tr>
              <a:tr h="337171">
                <a:tc>
                  <a:txBody>
                    <a:bodyPr/>
                    <a:lstStyle/>
                    <a:p>
                      <a:pPr algn="l"/>
                      <a:r>
                        <a:rPr kumimoji="1" lang="ja-JP" altLang="en-US" sz="1600" dirty="0">
                          <a:latin typeface="Meiryo UI" panose="020B0604030504040204" pitchFamily="50" charset="-128"/>
                          <a:ea typeface="Meiryo UI" panose="020B0604030504040204" pitchFamily="50" charset="-128"/>
                        </a:rPr>
                        <a:t>５．報告様式</a:t>
                      </a:r>
                    </a:p>
                  </a:txBody>
                  <a:tcPr/>
                </a:tc>
                <a:tc>
                  <a:txBody>
                    <a:bodyPr/>
                    <a:lstStyle/>
                    <a:p>
                      <a:r>
                        <a:rPr kumimoji="1" lang="ja-JP" altLang="en-US" sz="1400" dirty="0">
                          <a:latin typeface="Meiryo UI" panose="020B0604030504040204" pitchFamily="50" charset="-128"/>
                          <a:ea typeface="Meiryo UI" panose="020B0604030504040204" pitchFamily="50" charset="-128"/>
                        </a:rPr>
                        <a:t>専用様式を用意</a:t>
                      </a:r>
                    </a:p>
                  </a:txBody>
                  <a:tcPr/>
                </a:tc>
                <a:extLst>
                  <a:ext uri="{0D108BD9-81ED-4DB2-BD59-A6C34878D82A}">
                    <a16:rowId xmlns:a16="http://schemas.microsoft.com/office/drawing/2014/main" val="1035680550"/>
                  </a:ext>
                </a:extLst>
              </a:tr>
              <a:tr h="337171">
                <a:tc>
                  <a:txBody>
                    <a:bodyPr/>
                    <a:lstStyle/>
                    <a:p>
                      <a:pPr algn="l"/>
                      <a:r>
                        <a:rPr kumimoji="1" lang="ja-JP" altLang="en-US" sz="1600" dirty="0">
                          <a:latin typeface="Meiryo UI" panose="020B0604030504040204" pitchFamily="50" charset="-128"/>
                          <a:ea typeface="Meiryo UI" panose="020B0604030504040204" pitchFamily="50" charset="-128"/>
                        </a:rPr>
                        <a:t>６．終了条件</a:t>
                      </a:r>
                    </a:p>
                  </a:txBody>
                  <a:tcPr/>
                </a:tc>
                <a:tc>
                  <a:txBody>
                    <a:bodyPr/>
                    <a:lstStyle/>
                    <a:p>
                      <a:r>
                        <a:rPr kumimoji="1" lang="ja-JP" altLang="en-US" sz="1400" dirty="0">
                          <a:latin typeface="Meiryo UI" panose="020B0604030504040204" pitchFamily="50" charset="-128"/>
                          <a:ea typeface="Meiryo UI" panose="020B0604030504040204" pitchFamily="50" charset="-128"/>
                        </a:rPr>
                        <a:t>警戒レベル</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以下に低下後</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時間経過且つ全報告対象の保安措置完了</a:t>
                      </a:r>
                    </a:p>
                  </a:txBody>
                  <a:tcPr/>
                </a:tc>
                <a:extLst>
                  <a:ext uri="{0D108BD9-81ED-4DB2-BD59-A6C34878D82A}">
                    <a16:rowId xmlns:a16="http://schemas.microsoft.com/office/drawing/2014/main" val="1248860090"/>
                  </a:ext>
                </a:extLst>
              </a:tr>
            </a:tbl>
          </a:graphicData>
        </a:graphic>
      </p:graphicFrame>
      <p:sp>
        <p:nvSpPr>
          <p:cNvPr id="9" name="テキスト ボックス 8">
            <a:extLst>
              <a:ext uri="{FF2B5EF4-FFF2-40B4-BE49-F238E27FC236}">
                <a16:creationId xmlns:a16="http://schemas.microsoft.com/office/drawing/2014/main" id="{7775D388-A2F8-48CA-82B9-398A47E31AEF}"/>
              </a:ext>
            </a:extLst>
          </p:cNvPr>
          <p:cNvSpPr txBox="1"/>
          <p:nvPr/>
        </p:nvSpPr>
        <p:spPr>
          <a:xfrm>
            <a:off x="611560" y="5949280"/>
            <a:ext cx="8137453"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それぞれについて、次頁以降で補足説明します。</a:t>
            </a:r>
          </a:p>
        </p:txBody>
      </p:sp>
    </p:spTree>
    <p:extLst>
      <p:ext uri="{BB962C8B-B14F-4D97-AF65-F5344CB8AC3E}">
        <p14:creationId xmlns:p14="http://schemas.microsoft.com/office/powerpoint/2010/main" val="10356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A3F3A-03D6-4A40-AD33-1D7EEF476560}"/>
              </a:ext>
            </a:extLst>
          </p:cNvPr>
          <p:cNvSpPr>
            <a:spLocks noGrp="1"/>
          </p:cNvSpPr>
          <p:nvPr>
            <p:ph type="title"/>
          </p:nvPr>
        </p:nvSpPr>
        <p:spPr>
          <a:xfrm>
            <a:off x="457200" y="548680"/>
            <a:ext cx="8229600" cy="594320"/>
          </a:xfrm>
          <a:solidFill>
            <a:schemeClr val="accent2"/>
          </a:solidFill>
        </p:spPr>
        <p:txBody>
          <a:bodyPr>
            <a:normAutofit/>
          </a:bodyP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en-US" altLang="ja-JP" sz="2400" b="1" dirty="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補足説明</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36C4363-9BD2-4ADF-958B-8DC785D9C8F1}"/>
              </a:ext>
            </a:extLst>
          </p:cNvPr>
          <p:cNvSpPr>
            <a:spLocks noGrp="1"/>
          </p:cNvSpPr>
          <p:nvPr>
            <p:ph type="sldNum" sz="quarter" idx="12"/>
          </p:nvPr>
        </p:nvSpPr>
        <p:spPr/>
        <p:txBody>
          <a:bodyPr/>
          <a:lstStyle/>
          <a:p>
            <a:fld id="{4024F9E6-8BD1-4849-86DE-3CD23B63DC4B}" type="slidenum">
              <a:rPr lang="en-US" smtClean="0"/>
              <a:pPr/>
              <a:t>4</a:t>
            </a:fld>
            <a:endParaRPr lang="en-US" dirty="0"/>
          </a:p>
        </p:txBody>
      </p:sp>
      <p:sp>
        <p:nvSpPr>
          <p:cNvPr id="11" name="Text Box 11">
            <a:extLst>
              <a:ext uri="{FF2B5EF4-FFF2-40B4-BE49-F238E27FC236}">
                <a16:creationId xmlns:a16="http://schemas.microsoft.com/office/drawing/2014/main" id="{5CC7AA28-2EED-4BD6-A9E5-D5053764FBF4}"/>
              </a:ext>
            </a:extLst>
          </p:cNvPr>
          <p:cNvSpPr txBox="1">
            <a:spLocks noChangeArrowheads="1"/>
          </p:cNvSpPr>
          <p:nvPr/>
        </p:nvSpPr>
        <p:spPr bwMode="auto">
          <a:xfrm>
            <a:off x="539003" y="1196752"/>
            <a:ext cx="7993437" cy="431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defTabSz="914400" eaLnBrk="1" hangingPunct="1">
              <a:lnSpc>
                <a:spcPct val="125000"/>
              </a:lnSpc>
              <a:spcBef>
                <a:spcPct val="0"/>
              </a:spcBef>
              <a:buClrTx/>
              <a:buNone/>
            </a:pPr>
            <a:r>
              <a:rPr lang="ja-JP" altLang="en-US" sz="2000" b="1" dirty="0">
                <a:latin typeface="Meiryo UI" panose="020B0604030504040204" pitchFamily="50" charset="-128"/>
                <a:ea typeface="Meiryo UI" panose="020B0604030504040204" pitchFamily="50" charset="-128"/>
              </a:rPr>
              <a:t>運用ルールの補足説明</a:t>
            </a:r>
          </a:p>
        </p:txBody>
      </p:sp>
      <p:sp>
        <p:nvSpPr>
          <p:cNvPr id="7" name="テキスト ボックス 6">
            <a:extLst>
              <a:ext uri="{FF2B5EF4-FFF2-40B4-BE49-F238E27FC236}">
                <a16:creationId xmlns:a16="http://schemas.microsoft.com/office/drawing/2014/main" id="{7775D388-A2F8-48CA-82B9-398A47E31AEF}"/>
              </a:ext>
            </a:extLst>
          </p:cNvPr>
          <p:cNvSpPr txBox="1"/>
          <p:nvPr/>
        </p:nvSpPr>
        <p:spPr>
          <a:xfrm>
            <a:off x="467544" y="1628800"/>
            <a:ext cx="8352928" cy="1200329"/>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発動条件</a:t>
            </a:r>
            <a:r>
              <a:rPr kumimoji="1" lang="en-US" altLang="ja-JP" dirty="0">
                <a:latin typeface="Meiryo UI" panose="020B0604030504040204" pitchFamily="50" charset="-128"/>
                <a:ea typeface="Meiryo UI" panose="020B0604030504040204" pitchFamily="50" charset="-128"/>
              </a:rPr>
              <a:t>】</a:t>
            </a:r>
          </a:p>
          <a:p>
            <a:pPr marL="352425"/>
            <a:r>
              <a:rPr kumimoji="1" lang="ja-JP" altLang="en-US" dirty="0">
                <a:latin typeface="Meiryo UI" panose="020B0604030504040204" pitchFamily="50" charset="-128"/>
                <a:ea typeface="Meiryo UI" panose="020B0604030504040204" pitchFamily="50" charset="-128"/>
              </a:rPr>
              <a:t>供給エリアで以下の状態となった場合は、原則として団地毎に開始報告する。</a:t>
            </a:r>
            <a:endParaRPr kumimoji="1" lang="en-US" altLang="ja-JP" dirty="0">
              <a:latin typeface="Meiryo UI" panose="020B0604030504040204" pitchFamily="50" charset="-128"/>
              <a:ea typeface="Meiryo UI" panose="020B0604030504040204" pitchFamily="50" charset="-128"/>
            </a:endParaRPr>
          </a:p>
          <a:p>
            <a:pPr marL="352425"/>
            <a:r>
              <a:rPr kumimoji="1" lang="ja-JP" altLang="en-US" dirty="0">
                <a:latin typeface="Meiryo UI" panose="020B0604030504040204" pitchFamily="50" charset="-128"/>
                <a:ea typeface="Meiryo UI" panose="020B0604030504040204" pitchFamily="50" charset="-128"/>
              </a:rPr>
              <a:t>１）警戒レベル</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相当の「土砂災害警戒情報」等が概ね</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時間以上継続発表</a:t>
            </a:r>
            <a:endParaRPr kumimoji="1" lang="en-US" altLang="ja-JP" dirty="0">
              <a:latin typeface="Meiryo UI" panose="020B0604030504040204" pitchFamily="50" charset="-128"/>
              <a:ea typeface="Meiryo UI" panose="020B0604030504040204" pitchFamily="50" charset="-128"/>
            </a:endParaRPr>
          </a:p>
          <a:p>
            <a:pPr marL="352425"/>
            <a:r>
              <a:rPr kumimoji="1" lang="ja-JP" altLang="en-US" dirty="0">
                <a:latin typeface="Meiryo UI" panose="020B0604030504040204" pitchFamily="50" charset="-128"/>
                <a:ea typeface="Meiryo UI" panose="020B0604030504040204" pitchFamily="50" charset="-128"/>
              </a:rPr>
              <a:t>２）市町村から警戒レベル</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「避難勧告」や「避難指示（緊急）」が発令</a:t>
            </a:r>
          </a:p>
        </p:txBody>
      </p:sp>
      <p:sp>
        <p:nvSpPr>
          <p:cNvPr id="8" name="四角形: 角を丸くする 3">
            <a:extLst>
              <a:ext uri="{FF2B5EF4-FFF2-40B4-BE49-F238E27FC236}">
                <a16:creationId xmlns:a16="http://schemas.microsoft.com/office/drawing/2014/main" id="{867EBFB5-2813-4D94-B739-702964506C71}"/>
              </a:ext>
            </a:extLst>
          </p:cNvPr>
          <p:cNvSpPr/>
          <p:nvPr/>
        </p:nvSpPr>
        <p:spPr>
          <a:xfrm>
            <a:off x="1187624" y="2996952"/>
            <a:ext cx="748883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原則として開始報告は団地毎であるが、警報が広範囲に及ぶ場合には市町村などのエリア単位での報告でもよい。但し、その際はエリア内の団地数と供給戸数を併せて報告のこと。</a:t>
            </a:r>
            <a:endParaRPr kumimoji="1" lang="en-US" altLang="ja-JP" sz="16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7775D388-A2F8-48CA-82B9-398A47E31AEF}"/>
              </a:ext>
            </a:extLst>
          </p:cNvPr>
          <p:cNvSpPr txBox="1"/>
          <p:nvPr/>
        </p:nvSpPr>
        <p:spPr>
          <a:xfrm>
            <a:off x="466995" y="4221088"/>
            <a:ext cx="8281469" cy="923330"/>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報告・確認経路</a:t>
            </a:r>
            <a:r>
              <a:rPr kumimoji="1" lang="en-US" altLang="ja-JP" dirty="0">
                <a:latin typeface="Meiryo UI" panose="020B0604030504040204" pitchFamily="50" charset="-128"/>
                <a:ea typeface="Meiryo UI" panose="020B0604030504040204" pitchFamily="50" charset="-128"/>
              </a:rPr>
              <a:t>】</a:t>
            </a:r>
          </a:p>
          <a:p>
            <a:pPr marL="352425"/>
            <a:r>
              <a:rPr kumimoji="1" lang="ja-JP" altLang="en-US" dirty="0">
                <a:latin typeface="Meiryo UI" panose="020B0604030504040204" pitchFamily="50" charset="-128"/>
                <a:ea typeface="Meiryo UI" panose="020B0604030504040204" pitchFamily="50" charset="-128"/>
              </a:rPr>
              <a:t>事故報告と同じ経路とする。</a:t>
            </a:r>
            <a:endParaRPr kumimoji="1" lang="en-US" altLang="ja-JP" dirty="0">
              <a:latin typeface="Meiryo UI" panose="020B0604030504040204" pitchFamily="50" charset="-128"/>
              <a:ea typeface="Meiryo UI" panose="020B0604030504040204" pitchFamily="50" charset="-128"/>
            </a:endParaRPr>
          </a:p>
          <a:p>
            <a:pPr marL="352425"/>
            <a:r>
              <a:rPr kumimoji="1" lang="ja-JP" altLang="en-US" dirty="0">
                <a:latin typeface="Meiryo UI" panose="020B0604030504040204" pitchFamily="50" charset="-128"/>
                <a:ea typeface="Meiryo UI" panose="020B0604030504040204" pitchFamily="50" charset="-128"/>
              </a:rPr>
              <a:t>事業者⇔保安監督部（</a:t>
            </a:r>
            <a:r>
              <a:rPr kumimoji="1" lang="en-US" altLang="ja-JP" dirty="0">
                <a:latin typeface="Meiryo UI" panose="020B0604030504040204" pitchFamily="50" charset="-128"/>
                <a:ea typeface="Meiryo UI" panose="020B0604030504040204" pitchFamily="50" charset="-128"/>
              </a:rPr>
              <a:t>JCGA</a:t>
            </a:r>
            <a:r>
              <a:rPr kumimoji="1" lang="ja-JP" altLang="en-US" dirty="0">
                <a:latin typeface="Meiryo UI" panose="020B0604030504040204" pitchFamily="50" charset="-128"/>
                <a:ea typeface="Meiryo UI" panose="020B0604030504040204" pitchFamily="50" charset="-128"/>
              </a:rPr>
              <a:t>同報）⇔ガス安全室</a:t>
            </a:r>
          </a:p>
        </p:txBody>
      </p:sp>
      <p:sp>
        <p:nvSpPr>
          <p:cNvPr id="12" name="四角形: 角を丸くする 3">
            <a:extLst>
              <a:ext uri="{FF2B5EF4-FFF2-40B4-BE49-F238E27FC236}">
                <a16:creationId xmlns:a16="http://schemas.microsoft.com/office/drawing/2014/main" id="{867EBFB5-2813-4D94-B739-702964506C71}"/>
              </a:ext>
            </a:extLst>
          </p:cNvPr>
          <p:cNvSpPr/>
          <p:nvPr/>
        </p:nvSpPr>
        <p:spPr>
          <a:xfrm>
            <a:off x="1187624" y="5157192"/>
            <a:ext cx="7488832"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開始報告は専用様式で</a:t>
            </a:r>
            <a:r>
              <a:rPr kumimoji="1" lang="en-US" altLang="ja-JP" sz="1600" dirty="0">
                <a:latin typeface="Meiryo UI" panose="020B0604030504040204" pitchFamily="50" charset="-128"/>
                <a:ea typeface="Meiryo UI" panose="020B0604030504040204" pitchFamily="50" charset="-128"/>
              </a:rPr>
              <a:t>OK</a:t>
            </a:r>
            <a:r>
              <a:rPr kumimoji="1" lang="ja-JP" altLang="en-US" sz="1600" dirty="0">
                <a:latin typeface="Meiryo UI" panose="020B0604030504040204" pitchFamily="50" charset="-128"/>
                <a:ea typeface="Meiryo UI" panose="020B0604030504040204" pitchFamily="50" charset="-128"/>
              </a:rPr>
              <a:t>。報告はメール</a:t>
            </a:r>
            <a:r>
              <a:rPr kumimoji="1" lang="en-US" altLang="ja-JP" sz="1600" dirty="0">
                <a:latin typeface="Meiryo UI" panose="020B0604030504040204" pitchFamily="50" charset="-128"/>
                <a:ea typeface="Meiryo UI" panose="020B0604030504040204" pitchFamily="50" charset="-128"/>
              </a:rPr>
              <a:t>or</a:t>
            </a:r>
            <a:r>
              <a:rPr kumimoji="1" lang="ja-JP" altLang="en-US" sz="1600" dirty="0">
                <a:latin typeface="Meiryo UI" panose="020B0604030504040204" pitchFamily="50" charset="-128"/>
                <a:ea typeface="Meiryo UI" panose="020B0604030504040204" pitchFamily="50" charset="-128"/>
              </a:rPr>
              <a:t>ファクスでよいが、それらが使用できない場合は電話でもよい。</a:t>
            </a:r>
          </a:p>
        </p:txBody>
      </p:sp>
    </p:spTree>
    <p:extLst>
      <p:ext uri="{BB962C8B-B14F-4D97-AF65-F5344CB8AC3E}">
        <p14:creationId xmlns:p14="http://schemas.microsoft.com/office/powerpoint/2010/main" val="314998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A3F3A-03D6-4A40-AD33-1D7EEF476560}"/>
              </a:ext>
            </a:extLst>
          </p:cNvPr>
          <p:cNvSpPr>
            <a:spLocks noGrp="1"/>
          </p:cNvSpPr>
          <p:nvPr>
            <p:ph type="title"/>
          </p:nvPr>
        </p:nvSpPr>
        <p:spPr>
          <a:xfrm>
            <a:off x="457200" y="548680"/>
            <a:ext cx="8229600" cy="594320"/>
          </a:xfrm>
          <a:solidFill>
            <a:schemeClr val="accent2"/>
          </a:solidFill>
        </p:spPr>
        <p:txBody>
          <a:bodyPr>
            <a:normAutofit/>
          </a:bodyP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en-US" altLang="ja-JP" sz="2400" b="1" dirty="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補足説明（つづき）</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36C4363-9BD2-4ADF-958B-8DC785D9C8F1}"/>
              </a:ext>
            </a:extLst>
          </p:cNvPr>
          <p:cNvSpPr>
            <a:spLocks noGrp="1"/>
          </p:cNvSpPr>
          <p:nvPr>
            <p:ph type="sldNum" sz="quarter" idx="12"/>
          </p:nvPr>
        </p:nvSpPr>
        <p:spPr/>
        <p:txBody>
          <a:bodyPr/>
          <a:lstStyle/>
          <a:p>
            <a:fld id="{4024F9E6-8BD1-4849-86DE-3CD23B63DC4B}" type="slidenum">
              <a:rPr lang="en-US" smtClean="0"/>
              <a:pPr/>
              <a:t>5</a:t>
            </a:fld>
            <a:endParaRPr lang="en-US" dirty="0"/>
          </a:p>
        </p:txBody>
      </p:sp>
      <p:sp>
        <p:nvSpPr>
          <p:cNvPr id="11" name="Text Box 11">
            <a:extLst>
              <a:ext uri="{FF2B5EF4-FFF2-40B4-BE49-F238E27FC236}">
                <a16:creationId xmlns:a16="http://schemas.microsoft.com/office/drawing/2014/main" id="{5CC7AA28-2EED-4BD6-A9E5-D5053764FBF4}"/>
              </a:ext>
            </a:extLst>
          </p:cNvPr>
          <p:cNvSpPr txBox="1">
            <a:spLocks noChangeArrowheads="1"/>
          </p:cNvSpPr>
          <p:nvPr/>
        </p:nvSpPr>
        <p:spPr bwMode="auto">
          <a:xfrm>
            <a:off x="539003" y="1196752"/>
            <a:ext cx="7993437" cy="431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defTabSz="914400" eaLnBrk="1" hangingPunct="1">
              <a:lnSpc>
                <a:spcPct val="125000"/>
              </a:lnSpc>
              <a:spcBef>
                <a:spcPct val="0"/>
              </a:spcBef>
              <a:buClrTx/>
              <a:buNone/>
            </a:pPr>
            <a:r>
              <a:rPr lang="ja-JP" altLang="en-US" sz="2000" b="1" dirty="0">
                <a:latin typeface="Meiryo UI" panose="020B0604030504040204" pitchFamily="50" charset="-128"/>
                <a:ea typeface="Meiryo UI" panose="020B0604030504040204" pitchFamily="50" charset="-128"/>
              </a:rPr>
              <a:t>運用ルールの補足説明（つづき）</a:t>
            </a:r>
          </a:p>
        </p:txBody>
      </p:sp>
      <p:sp>
        <p:nvSpPr>
          <p:cNvPr id="7" name="テキスト ボックス 6">
            <a:extLst>
              <a:ext uri="{FF2B5EF4-FFF2-40B4-BE49-F238E27FC236}">
                <a16:creationId xmlns:a16="http://schemas.microsoft.com/office/drawing/2014/main" id="{7775D388-A2F8-48CA-82B9-398A47E31AEF}"/>
              </a:ext>
            </a:extLst>
          </p:cNvPr>
          <p:cNvSpPr txBox="1"/>
          <p:nvPr/>
        </p:nvSpPr>
        <p:spPr>
          <a:xfrm>
            <a:off x="467544" y="1628800"/>
            <a:ext cx="8352928" cy="1754326"/>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報告対象</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明らかに台風影響と判断される以下の事象のみとする。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①土砂崩壊等による本支管折損</a:t>
            </a:r>
            <a:r>
              <a:rPr lang="ja-JP" altLang="en-US" sz="1800" dirty="0">
                <a:solidFill>
                  <a:schemeClr val="tx1"/>
                </a:solidFill>
                <a:latin typeface="Meiryo UI" panose="020B0604030504040204" pitchFamily="50" charset="-128"/>
                <a:ea typeface="Meiryo UI" panose="020B0604030504040204" pitchFamily="50" charset="-128"/>
              </a:rPr>
              <a:t>又は特定ガス発生設備等の浸水等</a:t>
            </a:r>
            <a:r>
              <a:rPr kumimoji="1" lang="ja-JP" altLang="en-US" dirty="0">
                <a:latin typeface="Meiryo UI" panose="020B0604030504040204" pitchFamily="50" charset="-128"/>
                <a:ea typeface="Meiryo UI" panose="020B0604030504040204" pitchFamily="50" charset="-128"/>
              </a:rPr>
              <a:t>に伴う</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戸未満の供給支障</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②早急に防護が必要と判断される高圧・中圧の導管露出</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③供給支障に至る卸供給の途絶等</a:t>
            </a:r>
          </a:p>
        </p:txBody>
      </p:sp>
      <p:sp>
        <p:nvSpPr>
          <p:cNvPr id="8" name="四角形: 角を丸くする 3">
            <a:extLst>
              <a:ext uri="{FF2B5EF4-FFF2-40B4-BE49-F238E27FC236}">
                <a16:creationId xmlns:a16="http://schemas.microsoft.com/office/drawing/2014/main" id="{867EBFB5-2813-4D94-B739-702964506C71}"/>
              </a:ext>
            </a:extLst>
          </p:cNvPr>
          <p:cNvSpPr/>
          <p:nvPr/>
        </p:nvSpPr>
        <p:spPr>
          <a:xfrm>
            <a:off x="1115616" y="3284984"/>
            <a:ext cx="763284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差水による供給支障は、その直接的な原因がガス管・継手部の腐食であるため、対象外とする。また、建物倒壊や浸水等の需要家側の事情に伴って、予防保全のためにガスの供給を停止した場合も対象外とする。</a:t>
            </a:r>
          </a:p>
        </p:txBody>
      </p:sp>
      <p:sp>
        <p:nvSpPr>
          <p:cNvPr id="10" name="テキスト ボックス 9">
            <a:extLst>
              <a:ext uri="{FF2B5EF4-FFF2-40B4-BE49-F238E27FC236}">
                <a16:creationId xmlns:a16="http://schemas.microsoft.com/office/drawing/2014/main" id="{7775D388-A2F8-48CA-82B9-398A47E31AEF}"/>
              </a:ext>
            </a:extLst>
          </p:cNvPr>
          <p:cNvSpPr txBox="1"/>
          <p:nvPr/>
        </p:nvSpPr>
        <p:spPr>
          <a:xfrm>
            <a:off x="466995" y="4449886"/>
            <a:ext cx="8281469" cy="923330"/>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報告単位</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供給支障は</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戸単位で報告。</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戸未満、</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戸未満、</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戸未満）</a:t>
            </a:r>
          </a:p>
        </p:txBody>
      </p:sp>
      <p:sp>
        <p:nvSpPr>
          <p:cNvPr id="12" name="四角形: 角を丸くする 3">
            <a:extLst>
              <a:ext uri="{FF2B5EF4-FFF2-40B4-BE49-F238E27FC236}">
                <a16:creationId xmlns:a16="http://schemas.microsoft.com/office/drawing/2014/main" id="{867EBFB5-2813-4D94-B739-702964506C71}"/>
              </a:ext>
            </a:extLst>
          </p:cNvPr>
          <p:cNvSpPr/>
          <p:nvPr/>
        </p:nvSpPr>
        <p:spPr>
          <a:xfrm>
            <a:off x="1115616" y="5301208"/>
            <a:ext cx="7560840" cy="995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報告単位は</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個単位としているが、被害の程度・内容により復旧に時間を要すような事案については正確な供給停止戸数の報告が求められる場合がある。</a:t>
            </a:r>
          </a:p>
        </p:txBody>
      </p:sp>
    </p:spTree>
    <p:extLst>
      <p:ext uri="{BB962C8B-B14F-4D97-AF65-F5344CB8AC3E}">
        <p14:creationId xmlns:p14="http://schemas.microsoft.com/office/powerpoint/2010/main" val="394066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A3F3A-03D6-4A40-AD33-1D7EEF476560}"/>
              </a:ext>
            </a:extLst>
          </p:cNvPr>
          <p:cNvSpPr>
            <a:spLocks noGrp="1"/>
          </p:cNvSpPr>
          <p:nvPr>
            <p:ph type="title"/>
          </p:nvPr>
        </p:nvSpPr>
        <p:spPr>
          <a:xfrm>
            <a:off x="457200" y="548680"/>
            <a:ext cx="8229600" cy="594320"/>
          </a:xfrm>
          <a:solidFill>
            <a:schemeClr val="accent2"/>
          </a:solidFill>
        </p:spPr>
        <p:txBody>
          <a:bodyPr>
            <a:normAutofit/>
          </a:bodyP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en-US" altLang="ja-JP" sz="2400" b="1" dirty="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補足説明（つづき）</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36C4363-9BD2-4ADF-958B-8DC785D9C8F1}"/>
              </a:ext>
            </a:extLst>
          </p:cNvPr>
          <p:cNvSpPr>
            <a:spLocks noGrp="1"/>
          </p:cNvSpPr>
          <p:nvPr>
            <p:ph type="sldNum" sz="quarter" idx="12"/>
          </p:nvPr>
        </p:nvSpPr>
        <p:spPr/>
        <p:txBody>
          <a:bodyPr/>
          <a:lstStyle/>
          <a:p>
            <a:fld id="{4024F9E6-8BD1-4849-86DE-3CD23B63DC4B}" type="slidenum">
              <a:rPr lang="en-US" smtClean="0"/>
              <a:pPr/>
              <a:t>6</a:t>
            </a:fld>
            <a:endParaRPr lang="en-US" dirty="0"/>
          </a:p>
        </p:txBody>
      </p:sp>
      <p:sp>
        <p:nvSpPr>
          <p:cNvPr id="11" name="Text Box 11">
            <a:extLst>
              <a:ext uri="{FF2B5EF4-FFF2-40B4-BE49-F238E27FC236}">
                <a16:creationId xmlns:a16="http://schemas.microsoft.com/office/drawing/2014/main" id="{5CC7AA28-2EED-4BD6-A9E5-D5053764FBF4}"/>
              </a:ext>
            </a:extLst>
          </p:cNvPr>
          <p:cNvSpPr txBox="1">
            <a:spLocks noChangeArrowheads="1"/>
          </p:cNvSpPr>
          <p:nvPr/>
        </p:nvSpPr>
        <p:spPr bwMode="auto">
          <a:xfrm>
            <a:off x="539003" y="1196752"/>
            <a:ext cx="7993437" cy="4317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defTabSz="914400" eaLnBrk="1" hangingPunct="1">
              <a:lnSpc>
                <a:spcPct val="125000"/>
              </a:lnSpc>
              <a:spcBef>
                <a:spcPct val="0"/>
              </a:spcBef>
              <a:buClrTx/>
              <a:buNone/>
            </a:pPr>
            <a:r>
              <a:rPr lang="ja-JP" altLang="en-US" sz="2000" b="1" dirty="0">
                <a:latin typeface="Meiryo UI" panose="020B0604030504040204" pitchFamily="50" charset="-128"/>
                <a:ea typeface="Meiryo UI" panose="020B0604030504040204" pitchFamily="50" charset="-128"/>
              </a:rPr>
              <a:t>運用ルールの補足説明（つづき）</a:t>
            </a:r>
          </a:p>
        </p:txBody>
      </p:sp>
      <p:sp>
        <p:nvSpPr>
          <p:cNvPr id="7" name="テキスト ボックス 6">
            <a:extLst>
              <a:ext uri="{FF2B5EF4-FFF2-40B4-BE49-F238E27FC236}">
                <a16:creationId xmlns:a16="http://schemas.microsoft.com/office/drawing/2014/main" id="{7775D388-A2F8-48CA-82B9-398A47E31AEF}"/>
              </a:ext>
            </a:extLst>
          </p:cNvPr>
          <p:cNvSpPr txBox="1"/>
          <p:nvPr/>
        </p:nvSpPr>
        <p:spPr>
          <a:xfrm>
            <a:off x="467544" y="1628800"/>
            <a:ext cx="8352928" cy="646331"/>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報告様式</a:t>
            </a:r>
            <a:r>
              <a:rPr kumimoji="1" lang="en-US" altLang="ja-JP" dirty="0">
                <a:latin typeface="Meiryo UI" panose="020B0604030504040204" pitchFamily="50" charset="-128"/>
                <a:ea typeface="Meiryo UI" panose="020B0604030504040204" pitchFamily="50" charset="-128"/>
              </a:rPr>
              <a:t>】</a:t>
            </a:r>
          </a:p>
          <a:p>
            <a:pPr marL="352425"/>
            <a:r>
              <a:rPr kumimoji="1" lang="ja-JP" altLang="en-US" dirty="0">
                <a:latin typeface="Meiryo UI" panose="020B0604030504040204" pitchFamily="50" charset="-128"/>
                <a:ea typeface="Meiryo UI" panose="020B0604030504040204" pitchFamily="50" charset="-128"/>
              </a:rPr>
              <a:t>専用様式を用意</a:t>
            </a:r>
          </a:p>
        </p:txBody>
      </p:sp>
      <p:sp>
        <p:nvSpPr>
          <p:cNvPr id="8" name="四角形: 角を丸くする 3">
            <a:extLst>
              <a:ext uri="{FF2B5EF4-FFF2-40B4-BE49-F238E27FC236}">
                <a16:creationId xmlns:a16="http://schemas.microsoft.com/office/drawing/2014/main" id="{867EBFB5-2813-4D94-B739-702964506C71}"/>
              </a:ext>
            </a:extLst>
          </p:cNvPr>
          <p:cNvSpPr/>
          <p:nvPr/>
        </p:nvSpPr>
        <p:spPr>
          <a:xfrm>
            <a:off x="1115616" y="2276872"/>
            <a:ext cx="763284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専用様式は協会を通じて電子媒体（エクセルファイル形式）で配布予定。</a:t>
            </a:r>
          </a:p>
        </p:txBody>
      </p:sp>
      <p:sp>
        <p:nvSpPr>
          <p:cNvPr id="10" name="テキスト ボックス 9">
            <a:extLst>
              <a:ext uri="{FF2B5EF4-FFF2-40B4-BE49-F238E27FC236}">
                <a16:creationId xmlns:a16="http://schemas.microsoft.com/office/drawing/2014/main" id="{7775D388-A2F8-48CA-82B9-398A47E31AEF}"/>
              </a:ext>
            </a:extLst>
          </p:cNvPr>
          <p:cNvSpPr txBox="1"/>
          <p:nvPr/>
        </p:nvSpPr>
        <p:spPr>
          <a:xfrm>
            <a:off x="467544" y="3212976"/>
            <a:ext cx="8281469" cy="646331"/>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終了条件</a:t>
            </a:r>
            <a:r>
              <a:rPr kumimoji="1" lang="en-US" altLang="ja-JP" dirty="0">
                <a:latin typeface="Meiryo UI" panose="020B0604030504040204" pitchFamily="50" charset="-128"/>
                <a:ea typeface="Meiryo UI" panose="020B0604030504040204" pitchFamily="50" charset="-128"/>
              </a:rPr>
              <a:t>】</a:t>
            </a:r>
          </a:p>
          <a:p>
            <a:pPr marL="352425"/>
            <a:r>
              <a:rPr kumimoji="1" lang="ja-JP" altLang="en-US" dirty="0">
                <a:latin typeface="Meiryo UI" panose="020B0604030504040204" pitchFamily="50" charset="-128"/>
                <a:ea typeface="Meiryo UI" panose="020B0604030504040204" pitchFamily="50" charset="-128"/>
              </a:rPr>
              <a:t>警戒レベル</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以下に低下後</a:t>
            </a:r>
            <a:r>
              <a:rPr kumimoji="1" lang="en-US" altLang="ja-JP" dirty="0">
                <a:latin typeface="Meiryo UI" panose="020B0604030504040204" pitchFamily="50" charset="-128"/>
                <a:ea typeface="Meiryo UI" panose="020B0604030504040204" pitchFamily="50" charset="-128"/>
              </a:rPr>
              <a:t>24</a:t>
            </a:r>
            <a:r>
              <a:rPr kumimoji="1" lang="ja-JP" altLang="en-US" dirty="0">
                <a:latin typeface="Meiryo UI" panose="020B0604030504040204" pitchFamily="50" charset="-128"/>
                <a:ea typeface="Meiryo UI" panose="020B0604030504040204" pitchFamily="50" charset="-128"/>
              </a:rPr>
              <a:t>時間経過且つ全報告対象の保安措置完了</a:t>
            </a:r>
            <a:endParaRPr kumimoji="1" lang="en-US" altLang="ja-JP" dirty="0">
              <a:latin typeface="Meiryo UI" panose="020B0604030504040204" pitchFamily="50" charset="-128"/>
              <a:ea typeface="Meiryo UI" panose="020B0604030504040204" pitchFamily="50" charset="-128"/>
            </a:endParaRPr>
          </a:p>
        </p:txBody>
      </p:sp>
      <p:sp>
        <p:nvSpPr>
          <p:cNvPr id="12" name="四角形: 角を丸くする 3">
            <a:extLst>
              <a:ext uri="{FF2B5EF4-FFF2-40B4-BE49-F238E27FC236}">
                <a16:creationId xmlns:a16="http://schemas.microsoft.com/office/drawing/2014/main" id="{867EBFB5-2813-4D94-B739-702964506C71}"/>
              </a:ext>
            </a:extLst>
          </p:cNvPr>
          <p:cNvSpPr/>
          <p:nvPr/>
        </p:nvSpPr>
        <p:spPr>
          <a:xfrm>
            <a:off x="1115616" y="3861048"/>
            <a:ext cx="7560840" cy="2232248"/>
          </a:xfrm>
          <a:prstGeom prst="roundRect">
            <a:avLst>
              <a:gd name="adj" fmla="val 78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補足説明</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終了条件のひとつである「警戒レベル</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以下に低下後</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時間経過」については、警戒レベル</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以下に低下後、</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時間満了に向けた経過中に報告対象となるような事象が発生した場合には、その後</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時間に達しても終了とはならず、報告が必要。</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警戒レベル</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以下の状況が</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時間継続し、その</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時間経過中に報告対象となる事象の発生がなく、且つ全報告対象の保安措置が完了していることが終了の条件となる。</a:t>
            </a:r>
          </a:p>
        </p:txBody>
      </p:sp>
    </p:spTree>
    <p:extLst>
      <p:ext uri="{BB962C8B-B14F-4D97-AF65-F5344CB8AC3E}">
        <p14:creationId xmlns:p14="http://schemas.microsoft.com/office/powerpoint/2010/main" val="23736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6000">
              <a:schemeClr val="bg1"/>
            </a:gs>
            <a:gs pos="29000">
              <a:schemeClr val="bg2">
                <a:shade val="80000"/>
                <a:satMod val="230000"/>
              </a:schemeClr>
            </a:gs>
            <a:gs pos="100000">
              <a:schemeClr val="bg1"/>
            </a:gs>
          </a:gsLst>
          <a:lin ang="162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890D64-14E6-409B-92B3-3989326E1ECA}"/>
              </a:ext>
            </a:extLst>
          </p:cNvPr>
          <p:cNvSpPr>
            <a:spLocks noGrp="1"/>
          </p:cNvSpPr>
          <p:nvPr>
            <p:ph type="title"/>
          </p:nvPr>
        </p:nvSpPr>
        <p:spPr>
          <a:xfrm>
            <a:off x="1219200" y="3068960"/>
            <a:ext cx="6858000" cy="969640"/>
          </a:xfrm>
        </p:spPr>
        <p:txBody>
          <a:bodyPr anchor="ctr" anchorCtr="0">
            <a:normAutofit fontScale="90000"/>
          </a:bodyPr>
          <a:lstStyle/>
          <a:p>
            <a:pPr algn="ctr"/>
            <a:r>
              <a:rPr kumimoji="1" lang="ja-JP" altLang="en-US" sz="4000" b="1" dirty="0">
                <a:solidFill>
                  <a:srgbClr val="002060"/>
                </a:solidFill>
                <a:latin typeface="メイリオ" panose="020B0604030504040204" pitchFamily="50" charset="-128"/>
                <a:ea typeface="メイリオ" panose="020B0604030504040204" pitchFamily="50" charset="-128"/>
              </a:rPr>
              <a:t>ご清聴ありがとうございました</a:t>
            </a:r>
            <a:endParaRPr kumimoji="1" lang="ja-JP" altLang="en-US" sz="4000" dirty="0">
              <a:solidFill>
                <a:srgbClr val="002060"/>
              </a:solidFill>
              <a:latin typeface="メイリオ" panose="020B0604030504040204" pitchFamily="50" charset="-128"/>
              <a:ea typeface="メイリオ" panose="020B0604030504040204" pitchFamily="50" charset="-128"/>
            </a:endParaRPr>
          </a:p>
        </p:txBody>
      </p:sp>
      <p:sp>
        <p:nvSpPr>
          <p:cNvPr id="4" name="コンテンツ プレースホルダー 3">
            <a:extLst>
              <a:ext uri="{FF2B5EF4-FFF2-40B4-BE49-F238E27FC236}">
                <a16:creationId xmlns:a16="http://schemas.microsoft.com/office/drawing/2014/main" id="{F3B07F38-83B7-49DF-A10E-E5A6CE7E09C1}"/>
              </a:ext>
            </a:extLst>
          </p:cNvPr>
          <p:cNvSpPr>
            <a:spLocks noGrp="1"/>
          </p:cNvSpPr>
          <p:nvPr>
            <p:ph type="body" idx="1"/>
          </p:nvPr>
        </p:nvSpPr>
        <p:spPr>
          <a:xfrm>
            <a:off x="2590800" y="4267200"/>
            <a:ext cx="5486400" cy="673968"/>
          </a:xfrm>
        </p:spPr>
        <p:txBody>
          <a:bodyPr anchor="ctr" anchorCtr="0">
            <a:normAutofit fontScale="85000" lnSpcReduction="10000"/>
          </a:bodyPr>
          <a:lstStyle/>
          <a:p>
            <a:pPr marL="0" indent="0" algn="ctr">
              <a:buNone/>
            </a:pPr>
            <a:r>
              <a:rPr kumimoji="1" lang="ja-JP" altLang="en-US" sz="2800" dirty="0">
                <a:solidFill>
                  <a:srgbClr val="002060"/>
                </a:solidFill>
                <a:latin typeface="メイリオ" panose="020B0604030504040204" pitchFamily="50" charset="-128"/>
                <a:ea typeface="メイリオ" panose="020B0604030504040204" pitchFamily="50" charset="-128"/>
              </a:rPr>
              <a:t>（一社）日本コミュニティーガス協会</a:t>
            </a:r>
          </a:p>
        </p:txBody>
      </p:sp>
      <p:sp>
        <p:nvSpPr>
          <p:cNvPr id="3" name="スライド番号プレースホルダー 2">
            <a:extLst>
              <a:ext uri="{FF2B5EF4-FFF2-40B4-BE49-F238E27FC236}">
                <a16:creationId xmlns:a16="http://schemas.microsoft.com/office/drawing/2014/main" id="{83A26D45-A7F7-423C-A99F-B3E3945F79C3}"/>
              </a:ext>
            </a:extLst>
          </p:cNvPr>
          <p:cNvSpPr>
            <a:spLocks noGrp="1"/>
          </p:cNvSpPr>
          <p:nvPr>
            <p:ph type="sldNum" sz="quarter" idx="12"/>
          </p:nvPr>
        </p:nvSpPr>
        <p:spPr>
          <a:xfrm>
            <a:off x="7452320" y="6303600"/>
            <a:ext cx="1520952" cy="365760"/>
          </a:xfrm>
        </p:spPr>
        <p:txBody>
          <a:bodyPr/>
          <a:lstStyle/>
          <a:p>
            <a:fld id="{4024F9E6-8BD1-4849-86DE-3CD23B63DC4B}" type="slidenum">
              <a:rPr lang="en-US" smtClean="0">
                <a:solidFill>
                  <a:srgbClr val="002060"/>
                </a:solidFill>
              </a:rPr>
              <a:pPr/>
              <a:t>7</a:t>
            </a:fld>
            <a:endParaRPr lang="en-US" dirty="0">
              <a:solidFill>
                <a:srgbClr val="002060"/>
              </a:solidFill>
            </a:endParaRPr>
          </a:p>
        </p:txBody>
      </p:sp>
      <p:pic>
        <p:nvPicPr>
          <p:cNvPr id="8" name="図 7">
            <a:extLst>
              <a:ext uri="{FF2B5EF4-FFF2-40B4-BE49-F238E27FC236}">
                <a16:creationId xmlns:a16="http://schemas.microsoft.com/office/drawing/2014/main" id="{DF80F20A-523C-40CD-81D7-095FC136A8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188640"/>
            <a:ext cx="4508500" cy="762000"/>
          </a:xfrm>
          <a:prstGeom prst="rect">
            <a:avLst/>
          </a:prstGeom>
        </p:spPr>
      </p:pic>
    </p:spTree>
    <p:extLst>
      <p:ext uri="{BB962C8B-B14F-4D97-AF65-F5344CB8AC3E}">
        <p14:creationId xmlns:p14="http://schemas.microsoft.com/office/powerpoint/2010/main" val="1829524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チームワーク プレゼンテーション">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ユーザー定義 2">
      <a:majorFont>
        <a:latin typeface="Arial"/>
        <a:ea typeface="ＭＳ Ｐゴシック"/>
        <a:cs typeface=""/>
      </a:majorFont>
      <a:minorFont>
        <a:latin typeface="Arial"/>
        <a:ea typeface="ＭＳ Ｐゴシック"/>
        <a:cs typeface=""/>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48BC79-14B3-44F1-ABF2-313A4C44D9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チームワーク プレゼンテーション</Template>
  <TotalTime>0</TotalTime>
  <Words>1033</Words>
  <Application>Microsoft Office PowerPoint</Application>
  <PresentationFormat>画面に合わせる (4:3)</PresentationFormat>
  <Paragraphs>92</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メイリオ</vt:lpstr>
      <vt:lpstr>Arial</vt:lpstr>
      <vt:lpstr>Calibri</vt:lpstr>
      <vt:lpstr>Wingdings</vt:lpstr>
      <vt:lpstr>Wingdings 3</vt:lpstr>
      <vt:lpstr>チームワーク プレゼンテーション</vt:lpstr>
      <vt:lpstr>台風・豪雨時の 行政への連絡体制について</vt:lpstr>
      <vt:lpstr>目次</vt:lpstr>
      <vt:lpstr>1.経緯と目的</vt:lpstr>
      <vt:lpstr>2.概要</vt:lpstr>
      <vt:lpstr>３.補足説明</vt:lpstr>
      <vt:lpstr>３.補足説明（つづき）</vt:lpstr>
      <vt:lpstr>３.補足説明（つづき）</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2016-02-24T07:38:13Z</dcterms:created>
  <dcterms:modified xsi:type="dcterms:W3CDTF">2020-08-03T02:40:40Z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TC102282699990</vt:lpwstr>
  </property>
</Properties>
</file>